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0" r:id="rId5"/>
    <p:sldId id="258" r:id="rId6"/>
    <p:sldId id="261" r:id="rId7"/>
    <p:sldId id="259" r:id="rId8"/>
    <p:sldId id="266" r:id="rId9"/>
    <p:sldId id="263" r:id="rId10"/>
    <p:sldId id="267" r:id="rId11"/>
    <p:sldId id="262" r:id="rId12"/>
    <p:sldId id="265" r:id="rId13"/>
    <p:sldId id="264" r:id="rId14"/>
    <p:sldId id="268" r:id="rId15"/>
    <p:sldId id="271" r:id="rId16"/>
    <p:sldId id="269" r:id="rId17"/>
    <p:sldId id="270" r:id="rId18"/>
    <p:sldId id="273"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圆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标题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p:txBody>
          <a:bodyPr/>
          <a:lstStyle/>
          <a:p>
            <a:fld id="{564CF2E0-CCC4-4E1E-9902-C3C36AB3FDA4}" type="datetimeFigureOut">
              <a:rPr lang="en-US" smtClean="0"/>
            </a:fld>
            <a:endParaRPr lang="en-US"/>
          </a:p>
        </p:txBody>
      </p:sp>
      <p:sp>
        <p:nvSpPr>
          <p:cNvPr id="17" name="页脚占位符 16"/>
          <p:cNvSpPr>
            <a:spLocks noGrp="1"/>
          </p:cNvSpPr>
          <p:nvPr>
            <p:ph type="ftr" sz="quarter" idx="11"/>
          </p:nvPr>
        </p:nvSpPr>
        <p:spPr/>
        <p:txBody>
          <a:bodyPr/>
          <a:lstStyle/>
          <a:p>
            <a:endParaRPr kumimoji="0" lang="en-US"/>
          </a:p>
        </p:txBody>
      </p:sp>
      <p:sp>
        <p:nvSpPr>
          <p:cNvPr id="29" name="灯片编号占位符 28"/>
          <p:cNvSpPr>
            <a:spLocks noGrp="1"/>
          </p:cNvSpPr>
          <p:nvPr>
            <p:ph type="sldNum" sz="quarter" idx="12"/>
          </p:nvPr>
        </p:nvSpPr>
        <p:spPr/>
        <p:txBody>
          <a:bodyPr lIns="0" tIns="0" rIns="0" bIns="0">
            <a:noAutofit/>
          </a:bodyPr>
          <a:lstStyle>
            <a:lvl1pPr>
              <a:defRPr sz="1400">
                <a:solidFill>
                  <a:srgbClr val="FFFFFF"/>
                </a:solidFill>
              </a:defRPr>
            </a:lvl1pPr>
          </a:lstStyle>
          <a:p>
            <a:fld id="{6F42FDE4-A7DD-41A7-A0A6-9B649FB43336}" type="slidenum">
              <a:rPr kumimoji="0" lang="en-US" smtClean="0"/>
            </a:fld>
            <a:endParaRPr kumimoji="0" lang="en-US" sz="1400" dirty="0">
              <a:solidFill>
                <a:srgbClr val="FFFFFF"/>
              </a:solidFill>
            </a:endParaRPr>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标题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CN" altLang="en-US" smtClean="0"/>
              <a:t>单击此处编辑母版标题样式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64CF2E0-CCC4-4E1E-9902-C3C36AB3FDA4}" type="datetimeFigureOut">
              <a:rPr lang="en-US" smtClean="0"/>
            </a:fld>
            <a:endParaRPr lang="en-US"/>
          </a:p>
        </p:txBody>
      </p:sp>
      <p:sp>
        <p:nvSpPr>
          <p:cNvPr id="5" name="页脚占位符 4"/>
          <p:cNvSpPr>
            <a:spLocks noGrp="1"/>
          </p:cNvSpPr>
          <p:nvPr>
            <p:ph type="ftr" sz="quarter" idx="11"/>
          </p:nvPr>
        </p:nvSpPr>
        <p:spPr/>
        <p:txBody>
          <a:bodyPr/>
          <a:lstStyle/>
          <a:p>
            <a:endParaRPr kumimoji="0" lang="en-US"/>
          </a:p>
        </p:txBody>
      </p:sp>
      <p:sp>
        <p:nvSpPr>
          <p:cNvPr id="6" name="灯片编号占位符 5"/>
          <p:cNvSpPr>
            <a:spLocks noGrp="1"/>
          </p:cNvSpPr>
          <p:nvPr>
            <p:ph type="sldNum" sz="quarter" idx="12"/>
          </p:nvPr>
        </p:nvSpPr>
        <p:spPr/>
        <p:txBody>
          <a:bodyPr/>
          <a:lstStyle/>
          <a:p>
            <a:fld id="{6F42FDE4-A7DD-41A7-A0A6-9B649FB43336}" type="slidenum">
              <a:rPr kumimoji="0" lang="en-US" smtClean="0"/>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41"/>
            <a:ext cx="201168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914400" y="274640"/>
            <a:ext cx="5562600" cy="5851525"/>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64CF2E0-CCC4-4E1E-9902-C3C36AB3FDA4}" type="datetimeFigureOut">
              <a:rPr lang="en-US" smtClean="0"/>
            </a:fld>
            <a:endParaRPr lang="en-US"/>
          </a:p>
        </p:txBody>
      </p:sp>
      <p:sp>
        <p:nvSpPr>
          <p:cNvPr id="5" name="页脚占位符 4"/>
          <p:cNvSpPr>
            <a:spLocks noGrp="1"/>
          </p:cNvSpPr>
          <p:nvPr>
            <p:ph type="ftr" sz="quarter" idx="11"/>
          </p:nvPr>
        </p:nvSpPr>
        <p:spPr/>
        <p:txBody>
          <a:bodyPr/>
          <a:lstStyle/>
          <a:p>
            <a:endParaRPr kumimoji="0" lang="en-US"/>
          </a:p>
        </p:txBody>
      </p:sp>
      <p:sp>
        <p:nvSpPr>
          <p:cNvPr id="6" name="灯片编号占位符 5"/>
          <p:cNvSpPr>
            <a:spLocks noGrp="1"/>
          </p:cNvSpPr>
          <p:nvPr>
            <p:ph type="sldNum" sz="quarter" idx="12"/>
          </p:nvPr>
        </p:nvSpPr>
        <p:spPr/>
        <p:txBody>
          <a:bodyPr/>
          <a:lstStyle/>
          <a:p>
            <a:fld id="{6F42FDE4-A7DD-41A7-A0A6-9B649FB43336}" type="slidenum">
              <a:rPr kumimoji="0" lang="en-US" smtClean="0"/>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4" name="日期占位符 3"/>
          <p:cNvSpPr>
            <a:spLocks noGrp="1"/>
          </p:cNvSpPr>
          <p:nvPr>
            <p:ph type="dt" sz="half" idx="10"/>
          </p:nvPr>
        </p:nvSpPr>
        <p:spPr/>
        <p:txBody>
          <a:bodyPr/>
          <a:lstStyle/>
          <a:p>
            <a:fld id="{564CF2E0-CCC4-4E1E-9902-C3C36AB3FDA4}" type="datetimeFigureOut">
              <a:rPr lang="en-US" smtClean="0"/>
            </a:fld>
            <a:endParaRPr lang="en-US"/>
          </a:p>
        </p:txBody>
      </p:sp>
      <p:sp>
        <p:nvSpPr>
          <p:cNvPr id="5" name="页脚占位符 4"/>
          <p:cNvSpPr>
            <a:spLocks noGrp="1"/>
          </p:cNvSpPr>
          <p:nvPr>
            <p:ph type="ftr" sz="quarter" idx="11"/>
          </p:nvPr>
        </p:nvSpPr>
        <p:spPr/>
        <p:txBody>
          <a:bodyPr/>
          <a:lstStyle/>
          <a:p>
            <a:endParaRPr kumimoji="0" lang="en-US"/>
          </a:p>
        </p:txBody>
      </p:sp>
      <p:sp>
        <p:nvSpPr>
          <p:cNvPr id="6" name="灯片编号占位符 5"/>
          <p:cNvSpPr>
            <a:spLocks noGrp="1"/>
          </p:cNvSpPr>
          <p:nvPr>
            <p:ph type="sldNum" sz="quarter" idx="12"/>
          </p:nvPr>
        </p:nvSpPr>
        <p:spPr/>
        <p:txBody>
          <a:bodyPr/>
          <a:lstStyle/>
          <a:p>
            <a:fld id="{6F42FDE4-A7DD-41A7-A0A6-9B649FB43336}" type="slidenum">
              <a:rPr kumimoji="0" lang="en-US" smtClean="0"/>
            </a:fld>
            <a:endParaRPr kumimoji="0" lang="en-US"/>
          </a:p>
        </p:txBody>
      </p:sp>
      <p:sp>
        <p:nvSpPr>
          <p:cNvPr id="8" name="内容占位符 7"/>
          <p:cNvSpPr>
            <a:spLocks noGrp="1"/>
          </p:cNvSpPr>
          <p:nvPr>
            <p:ph sz="quarter" idx="1"/>
          </p:nvPr>
        </p:nvSpPr>
        <p:spPr>
          <a:xfrm>
            <a:off x="914400" y="1447800"/>
            <a:ext cx="7772400" cy="45720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圆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标题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p:txBody>
          <a:bodyPr/>
          <a:lstStyle/>
          <a:p>
            <a:fld id="{564CF2E0-CCC4-4E1E-9902-C3C36AB3FDA4}" type="datetimeFigureOut">
              <a:rPr lang="en-US" smtClean="0"/>
            </a:fld>
            <a:endParaRPr lang="en-US"/>
          </a:p>
        </p:txBody>
      </p:sp>
      <p:sp>
        <p:nvSpPr>
          <p:cNvPr id="5" name="页脚占位符 4"/>
          <p:cNvSpPr>
            <a:spLocks noGrp="1"/>
          </p:cNvSpPr>
          <p:nvPr>
            <p:ph type="ftr" sz="quarter" idx="11"/>
          </p:nvPr>
        </p:nvSpPr>
        <p:spPr>
          <a:xfrm>
            <a:off x="800100" y="6172200"/>
            <a:ext cx="4000500" cy="457200"/>
          </a:xfrm>
        </p:spPr>
        <p:txBody>
          <a:bodyPr/>
          <a:lstStyle/>
          <a:p>
            <a:endParaRPr kumimoji="0" lang="en-US" dirty="0"/>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灯片编号占位符 5"/>
          <p:cNvSpPr>
            <a:spLocks noGrp="1"/>
          </p:cNvSpPr>
          <p:nvPr>
            <p:ph type="sldNum" sz="quarter" idx="12"/>
          </p:nvPr>
        </p:nvSpPr>
        <p:spPr>
          <a:xfrm>
            <a:off x="146304" y="6208776"/>
            <a:ext cx="457200" cy="457200"/>
          </a:xfrm>
        </p:spPr>
        <p:txBody>
          <a:bodyPr/>
          <a:lstStyle/>
          <a:p>
            <a:fld id="{6F42FDE4-A7DD-41A7-A0A6-9B649FB43336}" type="slidenum">
              <a:rPr kumimoji="0" lang="en-US" smtClean="0"/>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564CF2E0-CCC4-4E1E-9902-C3C36AB3FDA4}" type="datetimeFigureOut">
              <a:rPr lang="en-US" smtClean="0"/>
            </a:fld>
            <a:endParaRPr lang="en-US"/>
          </a:p>
        </p:txBody>
      </p:sp>
      <p:sp>
        <p:nvSpPr>
          <p:cNvPr id="6" name="页脚占位符 5"/>
          <p:cNvSpPr>
            <a:spLocks noGrp="1"/>
          </p:cNvSpPr>
          <p:nvPr>
            <p:ph type="ftr" sz="quarter" idx="11"/>
          </p:nvPr>
        </p:nvSpPr>
        <p:spPr/>
        <p:txBody>
          <a:bodyPr/>
          <a:lstStyle/>
          <a:p>
            <a:endParaRPr kumimoji="0" lang="en-US"/>
          </a:p>
        </p:txBody>
      </p:sp>
      <p:sp>
        <p:nvSpPr>
          <p:cNvPr id="7" name="灯片编号占位符 6"/>
          <p:cNvSpPr>
            <a:spLocks noGrp="1"/>
          </p:cNvSpPr>
          <p:nvPr>
            <p:ph type="sldNum" sz="quarter" idx="12"/>
          </p:nvPr>
        </p:nvSpPr>
        <p:spPr/>
        <p:txBody>
          <a:bodyPr/>
          <a:lstStyle/>
          <a:p>
            <a:fld id="{6F42FDE4-A7DD-41A7-A0A6-9B649FB43336}" type="slidenum">
              <a:rPr kumimoji="0" lang="en-US" smtClean="0"/>
            </a:fld>
            <a:endParaRPr kumimoji="0" lang="en-US"/>
          </a:p>
        </p:txBody>
      </p:sp>
      <p:sp>
        <p:nvSpPr>
          <p:cNvPr id="9" name="内容占位符 8"/>
          <p:cNvSpPr>
            <a:spLocks noGrp="1"/>
          </p:cNvSpPr>
          <p:nvPr>
            <p:ph sz="quarter" idx="1"/>
          </p:nvPr>
        </p:nvSpPr>
        <p:spPr>
          <a:xfrm>
            <a:off x="914400" y="1447800"/>
            <a:ext cx="3749040" cy="45720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933950" y="1447800"/>
            <a:ext cx="3749040" cy="45720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914400" y="273050"/>
            <a:ext cx="7772400" cy="1143000"/>
          </a:xfrm>
        </p:spPr>
        <p:txBody>
          <a:bodyPr anchor="b" anchorCtr="0"/>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7" name="日期占位符 6"/>
          <p:cNvSpPr>
            <a:spLocks noGrp="1"/>
          </p:cNvSpPr>
          <p:nvPr>
            <p:ph type="dt" sz="half" idx="10"/>
          </p:nvPr>
        </p:nvSpPr>
        <p:spPr/>
        <p:txBody>
          <a:bodyPr/>
          <a:lstStyle/>
          <a:p>
            <a:fld id="{564CF2E0-CCC4-4E1E-9902-C3C36AB3FDA4}" type="datetimeFigureOut">
              <a:rPr lang="en-US" smtClean="0"/>
            </a:fld>
            <a:endParaRPr lang="en-US"/>
          </a:p>
        </p:txBody>
      </p:sp>
      <p:sp>
        <p:nvSpPr>
          <p:cNvPr id="8" name="页脚占位符 7"/>
          <p:cNvSpPr>
            <a:spLocks noGrp="1"/>
          </p:cNvSpPr>
          <p:nvPr>
            <p:ph type="ftr" sz="quarter" idx="11"/>
          </p:nvPr>
        </p:nvSpPr>
        <p:spPr/>
        <p:txBody>
          <a:bodyPr/>
          <a:lstStyle/>
          <a:p>
            <a:endParaRPr kumimoji="0" lang="en-US"/>
          </a:p>
        </p:txBody>
      </p:sp>
      <p:sp>
        <p:nvSpPr>
          <p:cNvPr id="9" name="灯片编号占位符 8"/>
          <p:cNvSpPr>
            <a:spLocks noGrp="1"/>
          </p:cNvSpPr>
          <p:nvPr>
            <p:ph type="sldNum" sz="quarter" idx="12"/>
          </p:nvPr>
        </p:nvSpPr>
        <p:spPr/>
        <p:txBody>
          <a:bodyPr/>
          <a:lstStyle/>
          <a:p>
            <a:fld id="{6F42FDE4-A7DD-41A7-A0A6-9B649FB43336}" type="slidenum">
              <a:rPr kumimoji="0" lang="en-US" smtClean="0"/>
            </a:fld>
            <a:endParaRPr kumimoji="0" lang="en-US"/>
          </a:p>
        </p:txBody>
      </p:sp>
      <p:sp>
        <p:nvSpPr>
          <p:cNvPr id="11" name="内容占位符 10"/>
          <p:cNvSpPr>
            <a:spLocks noGrp="1"/>
          </p:cNvSpPr>
          <p:nvPr>
            <p:ph sz="half" idx="2"/>
          </p:nvPr>
        </p:nvSpPr>
        <p:spPr>
          <a:xfrm>
            <a:off x="914400" y="2247900"/>
            <a:ext cx="3733800" cy="38862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13" name="内容占位符 12"/>
          <p:cNvSpPr>
            <a:spLocks noGrp="1"/>
          </p:cNvSpPr>
          <p:nvPr>
            <p:ph sz="half" idx="4"/>
          </p:nvPr>
        </p:nvSpPr>
        <p:spPr>
          <a:xfrm>
            <a:off x="4953000" y="2247900"/>
            <a:ext cx="3733800" cy="38862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64CF2E0-CCC4-4E1E-9902-C3C36AB3FDA4}" type="datetimeFigureOut">
              <a:rPr lang="en-US" smtClean="0"/>
            </a:fld>
            <a:endParaRPr lang="en-US"/>
          </a:p>
        </p:txBody>
      </p:sp>
      <p:sp>
        <p:nvSpPr>
          <p:cNvPr id="4" name="页脚占位符 3"/>
          <p:cNvSpPr>
            <a:spLocks noGrp="1"/>
          </p:cNvSpPr>
          <p:nvPr>
            <p:ph type="ftr" sz="quarter" idx="11"/>
          </p:nvPr>
        </p:nvSpPr>
        <p:spPr/>
        <p:txBody>
          <a:bodyPr/>
          <a:lstStyle/>
          <a:p>
            <a:endParaRPr kumimoji="0" lang="en-US"/>
          </a:p>
        </p:txBody>
      </p:sp>
      <p:sp>
        <p:nvSpPr>
          <p:cNvPr id="5" name="灯片编号占位符 4"/>
          <p:cNvSpPr>
            <a:spLocks noGrp="1"/>
          </p:cNvSpPr>
          <p:nvPr>
            <p:ph type="sldNum" sz="quarter" idx="12"/>
          </p:nvPr>
        </p:nvSpPr>
        <p:spPr/>
        <p:txBody>
          <a:bodyPr/>
          <a:lstStyle/>
          <a:p>
            <a:fld id="{6F42FDE4-A7DD-41A7-A0A6-9B649FB43336}" type="slidenum">
              <a:rPr kumimoji="0" lang="en-US" smtClean="0"/>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64CF2E0-CCC4-4E1E-9902-C3C36AB3FDA4}" type="datetimeFigureOut">
              <a:rPr lang="en-US" smtClean="0"/>
            </a:fld>
            <a:endParaRPr lang="en-US"/>
          </a:p>
        </p:txBody>
      </p:sp>
      <p:sp>
        <p:nvSpPr>
          <p:cNvPr id="3" name="页脚占位符 2"/>
          <p:cNvSpPr>
            <a:spLocks noGrp="1"/>
          </p:cNvSpPr>
          <p:nvPr>
            <p:ph type="ftr" sz="quarter" idx="11"/>
          </p:nvPr>
        </p:nvSpPr>
        <p:spPr/>
        <p:txBody>
          <a:bodyPr/>
          <a:lstStyle/>
          <a:p>
            <a:endParaRPr kumimoji="0" lang="en-US"/>
          </a:p>
        </p:txBody>
      </p:sp>
      <p:sp>
        <p:nvSpPr>
          <p:cNvPr id="4" name="灯片编号占位符 3"/>
          <p:cNvSpPr>
            <a:spLocks noGrp="1"/>
          </p:cNvSpPr>
          <p:nvPr>
            <p:ph type="sldNum" sz="quarter" idx="12"/>
          </p:nvPr>
        </p:nvSpPr>
        <p:spPr/>
        <p:txBody>
          <a:bodyPr/>
          <a:lstStyle/>
          <a:p>
            <a:fld id="{6F42FDE4-A7DD-41A7-A0A6-9B649FB43336}" type="slidenum">
              <a:rPr kumimoji="0" lang="en-US" smtClean="0"/>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圆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标题 1"/>
          <p:cNvSpPr>
            <a:spLocks noGrp="1"/>
          </p:cNvSpPr>
          <p:nvPr>
            <p:ph type="title"/>
          </p:nvPr>
        </p:nvSpPr>
        <p:spPr>
          <a:xfrm>
            <a:off x="914400" y="273050"/>
            <a:ext cx="7772400" cy="1143000"/>
          </a:xfrm>
        </p:spPr>
        <p:txBody>
          <a:bodyPr anchor="b" anchorCtr="0"/>
          <a:lstStyle>
            <a:lvl1pPr algn="l">
              <a:buNone/>
              <a:defRPr sz="4000" b="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endParaRPr kumimoji="0" lang="zh-CN" altLang="en-US" smtClean="0"/>
          </a:p>
        </p:txBody>
      </p:sp>
      <p:sp>
        <p:nvSpPr>
          <p:cNvPr id="5" name="日期占位符 4"/>
          <p:cNvSpPr>
            <a:spLocks noGrp="1"/>
          </p:cNvSpPr>
          <p:nvPr>
            <p:ph type="dt" sz="half" idx="10"/>
          </p:nvPr>
        </p:nvSpPr>
        <p:spPr/>
        <p:txBody>
          <a:bodyPr/>
          <a:lstStyle/>
          <a:p>
            <a:fld id="{564CF2E0-CCC4-4E1E-9902-C3C36AB3FDA4}" type="datetimeFigureOut">
              <a:rPr lang="en-US" smtClean="0"/>
            </a:fld>
            <a:endParaRPr lang="en-US"/>
          </a:p>
        </p:txBody>
      </p:sp>
      <p:sp>
        <p:nvSpPr>
          <p:cNvPr id="6" name="页脚占位符 5"/>
          <p:cNvSpPr>
            <a:spLocks noGrp="1"/>
          </p:cNvSpPr>
          <p:nvPr>
            <p:ph type="ftr" sz="quarter" idx="11"/>
          </p:nvPr>
        </p:nvSpPr>
        <p:spPr/>
        <p:txBody>
          <a:bodyPr/>
          <a:lstStyle/>
          <a:p>
            <a:endParaRPr kumimoji="0" lang="en-US"/>
          </a:p>
        </p:txBody>
      </p:sp>
      <p:sp>
        <p:nvSpPr>
          <p:cNvPr id="7" name="灯片编号占位符 6"/>
          <p:cNvSpPr>
            <a:spLocks noGrp="1"/>
          </p:cNvSpPr>
          <p:nvPr>
            <p:ph type="sldNum" sz="quarter" idx="12"/>
          </p:nvPr>
        </p:nvSpPr>
        <p:spPr/>
        <p:txBody>
          <a:bodyPr/>
          <a:lstStyle/>
          <a:p>
            <a:fld id="{6F42FDE4-A7DD-41A7-A0A6-9B649FB43336}" type="slidenum">
              <a:rPr kumimoji="0" lang="en-US" smtClean="0"/>
            </a:fld>
            <a:endParaRPr kumimoji="0" lang="en-US"/>
          </a:p>
        </p:txBody>
      </p:sp>
      <p:sp>
        <p:nvSpPr>
          <p:cNvPr id="11" name="内容占位符 10"/>
          <p:cNvSpPr>
            <a:spLocks noGrp="1"/>
          </p:cNvSpPr>
          <p:nvPr>
            <p:ph sz="quarter" idx="1"/>
          </p:nvPr>
        </p:nvSpPr>
        <p:spPr>
          <a:xfrm>
            <a:off x="2971800" y="1600200"/>
            <a:ext cx="5715000" cy="4495800"/>
          </a:xfrm>
        </p:spPr>
        <p:txBody>
          <a:bodyPr vert="horz"/>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5" name="日期占位符 4"/>
          <p:cNvSpPr>
            <a:spLocks noGrp="1"/>
          </p:cNvSpPr>
          <p:nvPr>
            <p:ph type="dt" sz="half" idx="10"/>
          </p:nvPr>
        </p:nvSpPr>
        <p:spPr/>
        <p:txBody>
          <a:bodyPr/>
          <a:lstStyle/>
          <a:p>
            <a:fld id="{564CF2E0-CCC4-4E1E-9902-C3C36AB3FDA4}" type="datetimeFigureOut">
              <a:rPr lang="en-US" smtClean="0"/>
            </a:fld>
            <a:endParaRPr lang="en-US"/>
          </a:p>
        </p:txBody>
      </p:sp>
      <p:sp>
        <p:nvSpPr>
          <p:cNvPr id="6" name="页脚占位符 5"/>
          <p:cNvSpPr>
            <a:spLocks noGrp="1"/>
          </p:cNvSpPr>
          <p:nvPr>
            <p:ph type="ftr" sz="quarter" idx="11"/>
          </p:nvPr>
        </p:nvSpPr>
        <p:spPr>
          <a:xfrm>
            <a:off x="914400" y="6172200"/>
            <a:ext cx="3886200" cy="457200"/>
          </a:xfrm>
        </p:spPr>
        <p:txBody>
          <a:bodyPr/>
          <a:lstStyle/>
          <a:p>
            <a:endParaRPr kumimoji="0" lang="en-US" dirty="0"/>
          </a:p>
        </p:txBody>
      </p:sp>
      <p:sp>
        <p:nvSpPr>
          <p:cNvPr id="7" name="灯片编号占位符 6"/>
          <p:cNvSpPr>
            <a:spLocks noGrp="1"/>
          </p:cNvSpPr>
          <p:nvPr>
            <p:ph type="sldNum" sz="quarter" idx="12"/>
          </p:nvPr>
        </p:nvSpPr>
        <p:spPr>
          <a:xfrm>
            <a:off x="146304" y="6208776"/>
            <a:ext cx="457200" cy="457200"/>
          </a:xfrm>
        </p:spPr>
        <p:txBody>
          <a:bodyPr/>
          <a:lstStyle/>
          <a:p>
            <a:fld id="{6F42FDE4-A7DD-41A7-A0A6-9B649FB43336}" type="slidenum">
              <a:rPr kumimoji="0" lang="en-US" smtClean="0"/>
            </a:fld>
            <a:endParaRPr kumimoji="0" lang="en-US" dirty="0"/>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图片占位符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CN" altLang="en-US" smtClean="0"/>
              <a:t>单击图标添加图片</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圆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标题占位符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r" eaLnBrk="1" latinLnBrk="0" hangingPunct="1"/>
            <a:fld id="{564CF2E0-CCC4-4E1E-9902-C3C36AB3FDA4}" type="datetimeFigureOut">
              <a:rPr lang="en-US" smtClean="0"/>
            </a:fld>
            <a:endParaRPr lang="en-US" sz="1400" dirty="0">
              <a:solidFill>
                <a:schemeClr val="tx2"/>
              </a:solidFill>
            </a:endParaRPr>
          </a:p>
        </p:txBody>
      </p:sp>
      <p:sp>
        <p:nvSpPr>
          <p:cNvPr id="3" name="页脚占位符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0" lang="en-US" sz="1400" dirty="0">
              <a:solidFill>
                <a:schemeClr val="tx2"/>
              </a:solidFill>
            </a:endParaRPr>
          </a:p>
        </p:txBody>
      </p:sp>
      <p:sp>
        <p:nvSpPr>
          <p:cNvPr id="23" name="灯片编号占位符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ctr" eaLnBrk="1" latinLnBrk="0" hangingPunct="1"/>
            <a:fld id="{6F42FDE4-A7DD-41A7-A0A6-9B649FB43336}" type="slidenum">
              <a:rPr kumimoji="0" lang="en-US" smtClean="0"/>
            </a:fld>
            <a:endParaRPr kumimoji="0"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panose="05020102010507070707"/>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panose="05020102010507070707"/>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panose="05020102010507070707"/>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panose="05020102010507070707"/>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endParaRPr lang="zh-CN" altLang="en-US"/>
          </a:p>
        </p:txBody>
      </p:sp>
      <p:sp>
        <p:nvSpPr>
          <p:cNvPr id="3" name="标题 2"/>
          <p:cNvSpPr>
            <a:spLocks noGrp="1"/>
          </p:cNvSpPr>
          <p:nvPr>
            <p:ph type="ctrTitle"/>
          </p:nvPr>
        </p:nvSpPr>
        <p:spPr/>
        <p:txBody>
          <a:bodyPr/>
          <a:lstStyle/>
          <a:p>
            <a:r>
              <a:rPr lang="zh-CN" altLang="en-US" dirty="0" smtClean="0"/>
              <a:t>新冠感染的肺炎</a:t>
            </a:r>
            <a:br>
              <a:rPr lang="en-US" altLang="zh-CN" dirty="0" smtClean="0"/>
            </a:br>
            <a:r>
              <a:rPr lang="zh-CN" altLang="en-US" dirty="0" smtClean="0"/>
              <a:t>高校复学后防控策略</a:t>
            </a: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关于疫情结束和复学时间</a:t>
            </a:r>
            <a:endParaRPr lang="zh-CN" altLang="en-US" dirty="0"/>
          </a:p>
        </p:txBody>
      </p:sp>
      <p:sp>
        <p:nvSpPr>
          <p:cNvPr id="3" name="内容占位符 2"/>
          <p:cNvSpPr>
            <a:spLocks noGrp="1"/>
          </p:cNvSpPr>
          <p:nvPr>
            <p:ph sz="quarter" idx="1"/>
          </p:nvPr>
        </p:nvSpPr>
        <p:spPr/>
        <p:txBody>
          <a:bodyPr/>
          <a:lstStyle/>
          <a:p>
            <a:r>
              <a:rPr lang="zh-CN" altLang="en-US" dirty="0" smtClean="0"/>
              <a:t>国家大疫情结束时间和判定标准由国家相关部门组织专家根据疫情发展结合其他因素确定。</a:t>
            </a:r>
            <a:endParaRPr lang="en-US" altLang="zh-CN" dirty="0" smtClean="0"/>
          </a:p>
          <a:p>
            <a:r>
              <a:rPr lang="zh-CN" altLang="en-US" dirty="0" smtClean="0"/>
              <a:t>学校疫情结束：学校发现疑似病例或确诊病例，及时就医处置，疾控部门介入，根据实际情况确定密接和疫点（区）范围，隔离密接者，进行终末消毒，密接者</a:t>
            </a:r>
            <a:r>
              <a:rPr lang="en-US" altLang="zh-CN" dirty="0" smtClean="0"/>
              <a:t>14</a:t>
            </a:r>
            <a:r>
              <a:rPr lang="zh-CN" altLang="en-US" dirty="0" smtClean="0"/>
              <a:t>天无症状，核酸检测阴性，解除隔离，疫情结束。</a:t>
            </a:r>
            <a:endParaRPr lang="en-US" altLang="zh-CN" dirty="0" smtClean="0"/>
          </a:p>
          <a:p>
            <a:r>
              <a:rPr lang="zh-CN" altLang="en-US" dirty="0" smtClean="0"/>
              <a:t>目前高校开学时间的原则：疫情结束。具体时间和复学要求待国家教育部等相关单位根据疫情发展确定解释。</a:t>
            </a:r>
            <a:endParaRPr lang="en-US" altLang="zh-CN" dirty="0" smtClean="0"/>
          </a:p>
          <a:p>
            <a:pPr>
              <a:buNone/>
            </a:pP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关于隔离点要求</a:t>
            </a:r>
            <a:endParaRPr lang="zh-CN" altLang="en-US" dirty="0"/>
          </a:p>
        </p:txBody>
      </p:sp>
      <p:sp>
        <p:nvSpPr>
          <p:cNvPr id="3" name="内容占位符 2"/>
          <p:cNvSpPr>
            <a:spLocks noGrp="1"/>
          </p:cNvSpPr>
          <p:nvPr>
            <p:ph sz="quarter" idx="1"/>
          </p:nvPr>
        </p:nvSpPr>
        <p:spPr/>
        <p:txBody>
          <a:bodyPr>
            <a:normAutofit lnSpcReduction="10000"/>
          </a:bodyPr>
          <a:lstStyle/>
          <a:p>
            <a:r>
              <a:rPr lang="zh-CN" altLang="en-US" dirty="0" smtClean="0"/>
              <a:t>学校要设置外地返校隔离观察点和发热留观点</a:t>
            </a:r>
            <a:endParaRPr lang="en-US" altLang="zh-CN" dirty="0" smtClean="0"/>
          </a:p>
          <a:p>
            <a:r>
              <a:rPr lang="zh-CN" altLang="en-US" dirty="0" smtClean="0"/>
              <a:t>隔离观察点“三区三通道”</a:t>
            </a:r>
            <a:endParaRPr lang="en-US" altLang="zh-CN" dirty="0" smtClean="0"/>
          </a:p>
          <a:p>
            <a:r>
              <a:rPr lang="zh-CN" altLang="en-US" dirty="0" smtClean="0"/>
              <a:t>保证二级防护（</a:t>
            </a:r>
            <a:r>
              <a:rPr lang="en-US" altLang="zh-CN" dirty="0" smtClean="0"/>
              <a:t>n95</a:t>
            </a:r>
            <a:r>
              <a:rPr lang="zh-CN" altLang="en-US" dirty="0" smtClean="0"/>
              <a:t>、防护服、护目镜、手套等）</a:t>
            </a:r>
            <a:endParaRPr lang="en-US" altLang="zh-CN" dirty="0" smtClean="0"/>
          </a:p>
          <a:p>
            <a:r>
              <a:rPr lang="zh-CN" altLang="en-US" dirty="0" smtClean="0"/>
              <a:t>消毒浓度配比，防护服穿戴需要加强培训</a:t>
            </a:r>
            <a:endParaRPr lang="en-US" altLang="zh-CN" dirty="0" smtClean="0"/>
          </a:p>
          <a:p>
            <a:r>
              <a:rPr lang="zh-CN" altLang="en-US" dirty="0" smtClean="0"/>
              <a:t>严格管控隔离人员，不允许乱串</a:t>
            </a:r>
            <a:endParaRPr lang="en-US" altLang="zh-CN" dirty="0" smtClean="0"/>
          </a:p>
          <a:p>
            <a:r>
              <a:rPr lang="zh-CN" altLang="en-US" dirty="0" smtClean="0"/>
              <a:t>关闭中央空调</a:t>
            </a:r>
            <a:endParaRPr lang="en-US" altLang="zh-CN" dirty="0" smtClean="0"/>
          </a:p>
          <a:p>
            <a:r>
              <a:rPr lang="zh-CN" altLang="en-US" dirty="0" smtClean="0"/>
              <a:t>加强室内通风，对重点区域和部位消毒</a:t>
            </a:r>
            <a:endParaRPr lang="en-US" altLang="zh-CN" dirty="0" smtClean="0"/>
          </a:p>
          <a:p>
            <a:r>
              <a:rPr lang="zh-CN" altLang="en-US" dirty="0" smtClean="0"/>
              <a:t>口罩专门回收，生活垃圾等消毒及时转运</a:t>
            </a:r>
            <a:endParaRPr lang="en-US" altLang="zh-CN" dirty="0" smtClean="0"/>
          </a:p>
          <a:p>
            <a:r>
              <a:rPr lang="zh-CN" altLang="en-US" dirty="0" smtClean="0"/>
              <a:t>粪便</a:t>
            </a:r>
            <a:r>
              <a:rPr lang="zh-CN" altLang="en-US" dirty="0" smtClean="0"/>
              <a:t>等每天一次</a:t>
            </a:r>
            <a:r>
              <a:rPr lang="en-US" altLang="zh-CN" dirty="0" smtClean="0"/>
              <a:t>1000-2000mg/L</a:t>
            </a:r>
            <a:r>
              <a:rPr lang="zh-CN" altLang="en-US" dirty="0" smtClean="0"/>
              <a:t>消毒</a:t>
            </a:r>
            <a:endParaRPr lang="en-US" altLang="zh-CN" dirty="0" smtClean="0"/>
          </a:p>
          <a:p>
            <a:r>
              <a:rPr lang="zh-CN" altLang="en-US" dirty="0" smtClean="0"/>
              <a:t>留</a:t>
            </a:r>
            <a:r>
              <a:rPr lang="zh-CN" altLang="en-US" dirty="0" smtClean="0"/>
              <a:t>观点（一般要设置在校医院）</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cstate="print"/>
          <a:srcRect/>
          <a:stretch>
            <a:fillRect/>
          </a:stretch>
        </p:blipFill>
        <p:spPr bwMode="auto">
          <a:xfrm>
            <a:off x="1043608" y="548680"/>
            <a:ext cx="6838950" cy="3048000"/>
          </a:xfrm>
          <a:prstGeom prst="rect">
            <a:avLst/>
          </a:prstGeom>
          <a:noFill/>
          <a:ln w="9525">
            <a:noFill/>
            <a:miter lim="800000"/>
            <a:headEnd/>
            <a:tailEnd/>
          </a:ln>
        </p:spPr>
      </p:pic>
      <p:sp>
        <p:nvSpPr>
          <p:cNvPr id="5" name="TextBox 4"/>
          <p:cNvSpPr txBox="1"/>
          <p:nvPr/>
        </p:nvSpPr>
        <p:spPr>
          <a:xfrm>
            <a:off x="1331640" y="4005064"/>
            <a:ext cx="6768752" cy="1477328"/>
          </a:xfrm>
          <a:prstGeom prst="rect">
            <a:avLst/>
          </a:prstGeom>
          <a:noFill/>
        </p:spPr>
        <p:txBody>
          <a:bodyPr wrap="square" rtlCol="0">
            <a:spAutoFit/>
          </a:bodyPr>
          <a:lstStyle/>
          <a:p>
            <a:r>
              <a:rPr lang="zh-CN" altLang="en-US" dirty="0" smtClean="0"/>
              <a:t>山东省疫情防控指挥部下发，实现有一定难度。</a:t>
            </a:r>
            <a:endParaRPr lang="en-US" altLang="zh-CN" dirty="0" smtClean="0"/>
          </a:p>
          <a:p>
            <a:r>
              <a:rPr lang="zh-CN" altLang="en-US" dirty="0" smtClean="0"/>
              <a:t>一</a:t>
            </a:r>
            <a:r>
              <a:rPr lang="zh-CN" altLang="en-US" dirty="0" smtClean="0"/>
              <a:t>是目前开学时间还未确定，高学开学是疫情结束后，所以具体实施根据后期政策及时调整；</a:t>
            </a:r>
            <a:endParaRPr lang="en-US" altLang="zh-CN" dirty="0" smtClean="0"/>
          </a:p>
          <a:p>
            <a:r>
              <a:rPr lang="zh-CN" altLang="en-US" dirty="0" smtClean="0"/>
              <a:t>二</a:t>
            </a:r>
            <a:r>
              <a:rPr lang="zh-CN" altLang="en-US" dirty="0" smtClean="0"/>
              <a:t>是建议学校还是要至少预留出一栋相对封闭的宿舍楼作为观察隔离区。</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关于学生就餐问题</a:t>
            </a:r>
            <a:endParaRPr lang="zh-CN" altLang="en-US" dirty="0"/>
          </a:p>
        </p:txBody>
      </p:sp>
      <p:sp>
        <p:nvSpPr>
          <p:cNvPr id="3" name="内容占位符 2"/>
          <p:cNvSpPr>
            <a:spLocks noGrp="1"/>
          </p:cNvSpPr>
          <p:nvPr>
            <p:ph sz="quarter" idx="1"/>
          </p:nvPr>
        </p:nvSpPr>
        <p:spPr>
          <a:xfrm>
            <a:off x="914400" y="1447800"/>
            <a:ext cx="7772400" cy="1549152"/>
          </a:xfrm>
        </p:spPr>
        <p:txBody>
          <a:bodyPr/>
          <a:lstStyle/>
          <a:p>
            <a:r>
              <a:rPr lang="zh-CN" altLang="zh-CN" dirty="0" smtClean="0"/>
              <a:t>学校集中就餐时，应把握分时、错峰、隔座就餐原则，注意就餐纪律</a:t>
            </a:r>
            <a:r>
              <a:rPr lang="zh-CN" altLang="zh-CN" dirty="0" smtClean="0"/>
              <a:t>。</a:t>
            </a:r>
            <a:endParaRPr lang="en-US" altLang="zh-CN" dirty="0" smtClean="0"/>
          </a:p>
          <a:p>
            <a:r>
              <a:rPr lang="zh-CN" altLang="en-US" dirty="0" smtClean="0"/>
              <a:t>由学校</a:t>
            </a:r>
            <a:r>
              <a:rPr lang="zh-CN" altLang="en-US" dirty="0" smtClean="0"/>
              <a:t>统一调控，以学院或系为单位，错时就餐。</a:t>
            </a:r>
            <a:endParaRPr lang="en-US" altLang="zh-CN" dirty="0" smtClean="0"/>
          </a:p>
          <a:p>
            <a:endParaRPr lang="zh-CN" altLang="en-US" dirty="0"/>
          </a:p>
        </p:txBody>
      </p:sp>
      <p:sp>
        <p:nvSpPr>
          <p:cNvPr id="4" name="标题 1"/>
          <p:cNvSpPr txBox="1"/>
          <p:nvPr/>
        </p:nvSpPr>
        <p:spPr>
          <a:xfrm>
            <a:off x="971600" y="2996952"/>
            <a:ext cx="7772400" cy="1143000"/>
          </a:xfrm>
          <a:prstGeom prst="rect">
            <a:avLst/>
          </a:prstGeom>
        </p:spPr>
        <p:txBody>
          <a:bodyPr bIns="91440" anchor="b" anchorCtr="0">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4000" b="0" i="0" u="none" strike="noStrike" kern="1200" cap="none" spc="0" normalizeH="0" baseline="0" noProof="0" dirty="0" smtClean="0">
                <a:ln>
                  <a:noFill/>
                </a:ln>
                <a:solidFill>
                  <a:schemeClr val="tx2"/>
                </a:solidFill>
                <a:effectLst/>
                <a:uLnTx/>
                <a:uFillTx/>
                <a:latin typeface="+mj-lt"/>
                <a:ea typeface="+mj-ea"/>
                <a:cs typeface="+mj-cs"/>
              </a:rPr>
              <a:t>关于学生返校组织问题</a:t>
            </a:r>
            <a:endParaRPr kumimoji="0" lang="zh-CN" altLang="en-US" sz="40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TextBox 4"/>
          <p:cNvSpPr txBox="1"/>
          <p:nvPr/>
        </p:nvSpPr>
        <p:spPr>
          <a:xfrm>
            <a:off x="899592" y="4437112"/>
            <a:ext cx="6984777" cy="1292662"/>
          </a:xfrm>
          <a:prstGeom prst="rect">
            <a:avLst/>
          </a:prstGeom>
          <a:noFill/>
        </p:spPr>
        <p:txBody>
          <a:bodyPr wrap="square" rtlCol="0">
            <a:spAutoFit/>
          </a:bodyPr>
          <a:lstStyle/>
          <a:p>
            <a:r>
              <a:rPr lang="zh-CN" altLang="en-US" sz="2600" dirty="0" smtClean="0"/>
              <a:t>    目前</a:t>
            </a:r>
            <a:r>
              <a:rPr lang="zh-CN" altLang="en-US" sz="2600" dirty="0" smtClean="0"/>
              <a:t>没有明确上级文件确定</a:t>
            </a:r>
            <a:r>
              <a:rPr lang="zh-CN" altLang="en-US" sz="2600" dirty="0" smtClean="0"/>
              <a:t>，</a:t>
            </a:r>
            <a:r>
              <a:rPr lang="zh-CN" altLang="en-US" sz="2600" dirty="0" smtClean="0"/>
              <a:t>何时</a:t>
            </a:r>
            <a:r>
              <a:rPr lang="zh-CN" altLang="en-US" sz="2600" dirty="0" smtClean="0"/>
              <a:t>开学</a:t>
            </a:r>
            <a:r>
              <a:rPr lang="zh-CN" altLang="en-US" sz="2600" dirty="0" smtClean="0"/>
              <a:t>，何种形式组织学生返校复学</a:t>
            </a:r>
            <a:r>
              <a:rPr lang="zh-CN" altLang="en-US" sz="2600" dirty="0" smtClean="0"/>
              <a:t>，开学前会有明确答复。</a:t>
            </a:r>
            <a:endParaRPr lang="zh-CN" altLang="en-US" sz="2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关于日韩留学生返校政策</a:t>
            </a:r>
            <a:endParaRPr lang="zh-CN" altLang="en-US" dirty="0"/>
          </a:p>
        </p:txBody>
      </p:sp>
      <p:sp>
        <p:nvSpPr>
          <p:cNvPr id="3" name="内容占位符 2"/>
          <p:cNvSpPr>
            <a:spLocks noGrp="1"/>
          </p:cNvSpPr>
          <p:nvPr>
            <p:ph sz="quarter" idx="1"/>
          </p:nvPr>
        </p:nvSpPr>
        <p:spPr/>
        <p:txBody>
          <a:bodyPr>
            <a:normAutofit/>
          </a:bodyPr>
          <a:lstStyle/>
          <a:p>
            <a:r>
              <a:rPr lang="zh-CN" altLang="en-US" dirty="0" smtClean="0"/>
              <a:t>目前形式下，学校应劝返日韩等疫情国留学生。</a:t>
            </a:r>
            <a:endParaRPr lang="en-US" altLang="zh-CN" dirty="0" smtClean="0"/>
          </a:p>
          <a:p>
            <a:r>
              <a:rPr lang="zh-CN" altLang="en-US" dirty="0" smtClean="0"/>
              <a:t>四个条件之一者：</a:t>
            </a:r>
            <a:endParaRPr lang="en-US" altLang="zh-CN" dirty="0" smtClean="0"/>
          </a:p>
          <a:p>
            <a:pPr>
              <a:buNone/>
            </a:pPr>
            <a:r>
              <a:rPr lang="en-US" altLang="zh-CN" dirty="0" smtClean="0"/>
              <a:t>      </a:t>
            </a:r>
            <a:r>
              <a:rPr lang="zh-CN" altLang="en-US" sz="2000" dirty="0" smtClean="0"/>
              <a:t>（</a:t>
            </a:r>
            <a:r>
              <a:rPr lang="en-US" altLang="zh-CN" sz="2000" dirty="0" smtClean="0"/>
              <a:t>1</a:t>
            </a:r>
            <a:r>
              <a:rPr lang="zh-CN" altLang="en-US" sz="2000" dirty="0" smtClean="0"/>
              <a:t>）由</a:t>
            </a:r>
            <a:r>
              <a:rPr lang="zh-CN" altLang="en-US" sz="2000" dirty="0" smtClean="0"/>
              <a:t>本土</a:t>
            </a:r>
            <a:r>
              <a:rPr lang="zh-CN" altLang="en-US" sz="2000" dirty="0" smtClean="0"/>
              <a:t>流行</a:t>
            </a:r>
            <a:r>
              <a:rPr lang="zh-CN" altLang="en-US" sz="2000" dirty="0" smtClean="0"/>
              <a:t>国</a:t>
            </a:r>
            <a:r>
              <a:rPr lang="zh-CN" altLang="en-US" sz="2000" dirty="0" smtClean="0"/>
              <a:t>或地区旅居史，或有湖北省及其他有病例报告地区的旅居</a:t>
            </a:r>
            <a:r>
              <a:rPr lang="zh-CN" altLang="en-US" sz="2000" dirty="0" smtClean="0"/>
              <a:t>史，并自述有发热</a:t>
            </a:r>
            <a:r>
              <a:rPr lang="en-US" altLang="zh-CN" sz="2000" dirty="0" smtClean="0"/>
              <a:t>/</a:t>
            </a:r>
            <a:r>
              <a:rPr lang="zh-CN" altLang="en-US" sz="2000" dirty="0" smtClean="0"/>
              <a:t>呼吸道症状的；</a:t>
            </a:r>
            <a:endParaRPr lang="en-US" altLang="zh-CN" sz="2000" dirty="0" smtClean="0"/>
          </a:p>
          <a:p>
            <a:pPr>
              <a:buNone/>
            </a:pPr>
            <a:r>
              <a:rPr lang="zh-CN" altLang="en-US" sz="2000" dirty="0" smtClean="0"/>
              <a:t>      （</a:t>
            </a:r>
            <a:r>
              <a:rPr lang="en-US" altLang="zh-CN" sz="2000" dirty="0" smtClean="0"/>
              <a:t>2</a:t>
            </a:r>
            <a:r>
              <a:rPr lang="zh-CN" altLang="en-US" sz="2000" dirty="0" smtClean="0"/>
              <a:t>）与新冠感染者（核酸阳性）有接触史的；</a:t>
            </a:r>
            <a:endParaRPr lang="en-US" altLang="zh-CN" sz="2000" dirty="0" smtClean="0"/>
          </a:p>
          <a:p>
            <a:pPr>
              <a:buNone/>
            </a:pPr>
            <a:r>
              <a:rPr lang="zh-CN" altLang="en-US" sz="2000" dirty="0" smtClean="0"/>
              <a:t>      （</a:t>
            </a:r>
            <a:r>
              <a:rPr lang="en-US" altLang="zh-CN" sz="2000" dirty="0" smtClean="0"/>
              <a:t>3</a:t>
            </a:r>
            <a:r>
              <a:rPr lang="zh-CN" altLang="en-US" sz="2000" dirty="0" smtClean="0"/>
              <a:t>）乘坐的交通工具出现病例的；</a:t>
            </a:r>
            <a:endParaRPr lang="en-US" altLang="zh-CN" sz="2000" dirty="0" smtClean="0"/>
          </a:p>
          <a:p>
            <a:pPr>
              <a:buNone/>
            </a:pPr>
            <a:r>
              <a:rPr lang="zh-CN" altLang="en-US" sz="2000" dirty="0" smtClean="0"/>
              <a:t>      （</a:t>
            </a:r>
            <a:r>
              <a:rPr lang="en-US" altLang="zh-CN" sz="2000" dirty="0" smtClean="0"/>
              <a:t>4</a:t>
            </a:r>
            <a:r>
              <a:rPr lang="zh-CN" altLang="en-US" sz="2000" dirty="0" smtClean="0"/>
              <a:t>）在入关现场检疫有发热或呼吸道症状的。</a:t>
            </a:r>
            <a:endParaRPr lang="zh-CN" altLang="en-US" sz="2000" dirty="0" smtClean="0"/>
          </a:p>
          <a:p>
            <a:r>
              <a:rPr lang="zh-CN" altLang="en-US" b="1" dirty="0" smtClean="0"/>
              <a:t>按照</a:t>
            </a:r>
            <a:r>
              <a:rPr lang="zh-CN" altLang="en-US" b="1" dirty="0" smtClean="0"/>
              <a:t>属地化原则，</a:t>
            </a:r>
            <a:r>
              <a:rPr lang="en-US" altLang="zh-CN" b="1" dirty="0" smtClean="0"/>
              <a:t>2</a:t>
            </a:r>
            <a:r>
              <a:rPr lang="zh-CN" altLang="en-US" b="1" dirty="0" smtClean="0"/>
              <a:t>个小时之内，在青岛有固定住所的人员将由相关区市安排车辆，将他们统一接回到相关市区，有固定居所的居家隔离</a:t>
            </a:r>
            <a:r>
              <a:rPr lang="en-US" altLang="zh-CN" b="1" dirty="0" smtClean="0"/>
              <a:t>14</a:t>
            </a:r>
            <a:r>
              <a:rPr lang="zh-CN" altLang="en-US" b="1" dirty="0" smtClean="0"/>
              <a:t>天</a:t>
            </a:r>
            <a:r>
              <a:rPr lang="zh-CN" altLang="en-US" b="1" dirty="0" smtClean="0"/>
              <a:t>。</a:t>
            </a: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高校防</a:t>
            </a:r>
            <a:r>
              <a:rPr lang="zh-CN" altLang="en-US" dirty="0" smtClean="0"/>
              <a:t>控核心内容</a:t>
            </a:r>
            <a:endParaRPr lang="zh-CN" altLang="en-US" dirty="0"/>
          </a:p>
        </p:txBody>
      </p:sp>
      <p:sp>
        <p:nvSpPr>
          <p:cNvPr id="3" name="内容占位符 2"/>
          <p:cNvSpPr>
            <a:spLocks noGrp="1"/>
          </p:cNvSpPr>
          <p:nvPr>
            <p:ph sz="quarter" idx="1"/>
          </p:nvPr>
        </p:nvSpPr>
        <p:spPr/>
        <p:txBody>
          <a:bodyPr>
            <a:normAutofit/>
          </a:bodyPr>
          <a:lstStyle/>
          <a:p>
            <a:r>
              <a:rPr lang="zh-CN" altLang="en-US" dirty="0" smtClean="0"/>
              <a:t>开学前必须做好每一位返校师生及密切接触者的前</a:t>
            </a:r>
            <a:r>
              <a:rPr lang="en-US" altLang="zh-CN" dirty="0" smtClean="0"/>
              <a:t>14</a:t>
            </a:r>
            <a:r>
              <a:rPr lang="zh-CN" altLang="en-US" dirty="0" smtClean="0"/>
              <a:t>天的旅居史的详细信息。对高风险区疫区返校人员按要求进行隔离观察</a:t>
            </a:r>
            <a:r>
              <a:rPr lang="en-US" altLang="zh-CN" dirty="0" smtClean="0"/>
              <a:t>14</a:t>
            </a:r>
            <a:r>
              <a:rPr lang="zh-CN" altLang="en-US" dirty="0" smtClean="0"/>
              <a:t>天。</a:t>
            </a:r>
            <a:endParaRPr lang="en-US" altLang="zh-CN" dirty="0" smtClean="0"/>
          </a:p>
          <a:p>
            <a:r>
              <a:rPr lang="zh-CN" altLang="en-US" dirty="0" smtClean="0"/>
              <a:t>教职员工和学生如</a:t>
            </a:r>
            <a:r>
              <a:rPr lang="zh-CN" altLang="en-US" dirty="0" smtClean="0"/>
              <a:t>出现发热、干咳、乏力、鼻塞、流涕、咽痛、腹泻等症状，应当立即上报学校负责人，并及时按规定去定点医院就医</a:t>
            </a:r>
            <a:r>
              <a:rPr lang="zh-CN" altLang="en-US" dirty="0" smtClean="0"/>
              <a:t>。学校务必做好病例追踪，每日登记并按要求上报相关部门。</a:t>
            </a:r>
            <a:endParaRPr lang="en-US" altLang="zh-CN" dirty="0" smtClean="0"/>
          </a:p>
          <a:p>
            <a:r>
              <a:rPr lang="zh-CN" altLang="en-US" dirty="0" smtClean="0"/>
              <a:t>务必</a:t>
            </a:r>
            <a:r>
              <a:rPr lang="zh-CN" altLang="en-US" dirty="0" smtClean="0"/>
              <a:t>做好隔离区的区域划分和做好个人防护，理顺流程，加强培训，做好演练，以做好接受隔离人员的准备。</a:t>
            </a:r>
            <a:endParaRPr lang="en-US" altLang="zh-CN"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a:xfrm>
            <a:off x="899592" y="692696"/>
            <a:ext cx="7772400" cy="4572000"/>
          </a:xfrm>
        </p:spPr>
        <p:txBody>
          <a:bodyPr/>
          <a:lstStyle/>
          <a:p>
            <a:pPr lvl="0"/>
            <a:r>
              <a:rPr lang="zh-CN" altLang="zh-CN" dirty="0" smtClean="0"/>
              <a:t>减少</a:t>
            </a:r>
            <a:r>
              <a:rPr lang="zh-CN" altLang="zh-CN" dirty="0" smtClean="0"/>
              <a:t>学校出入口</a:t>
            </a:r>
            <a:r>
              <a:rPr lang="zh-CN" altLang="zh-CN" dirty="0" smtClean="0"/>
              <a:t>，</a:t>
            </a:r>
            <a:r>
              <a:rPr lang="zh-CN" altLang="en-US" dirty="0" smtClean="0"/>
              <a:t>严控外人员。</a:t>
            </a:r>
            <a:r>
              <a:rPr lang="zh-CN" altLang="zh-CN" dirty="0" smtClean="0"/>
              <a:t>严禁</a:t>
            </a:r>
            <a:r>
              <a:rPr lang="zh-CN" altLang="zh-CN" dirty="0" smtClean="0"/>
              <a:t>外卖、快递等高暴露人群进入校园，可设置专门区域存放和领取快递物品，实行“非接触”投递</a:t>
            </a:r>
            <a:r>
              <a:rPr lang="zh-CN" altLang="zh-CN" dirty="0" smtClean="0"/>
              <a:t>。</a:t>
            </a:r>
            <a:endParaRPr lang="en-US" altLang="zh-CN" dirty="0" smtClean="0"/>
          </a:p>
          <a:p>
            <a:r>
              <a:rPr lang="zh-CN" altLang="zh-CN" dirty="0" smtClean="0"/>
              <a:t>科学消毒。学校以清洁为主、消毒为副的原则</a:t>
            </a:r>
            <a:r>
              <a:rPr lang="zh-CN" altLang="zh-CN" dirty="0" smtClean="0"/>
              <a:t>。</a:t>
            </a:r>
            <a:r>
              <a:rPr lang="zh-CN" altLang="en-US" dirty="0" smtClean="0"/>
              <a:t>要加强宿舍楼、教室、图书馆等公共区域通风，</a:t>
            </a:r>
            <a:r>
              <a:rPr lang="zh-CN" altLang="zh-CN" dirty="0" smtClean="0"/>
              <a:t>重点</a:t>
            </a:r>
            <a:r>
              <a:rPr lang="zh-CN" altLang="en-US" dirty="0" smtClean="0"/>
              <a:t>区域和部位</a:t>
            </a:r>
            <a:r>
              <a:rPr lang="zh-CN" altLang="zh-CN" dirty="0" smtClean="0"/>
              <a:t>的</a:t>
            </a:r>
            <a:r>
              <a:rPr lang="zh-CN" altLang="zh-CN" dirty="0" smtClean="0"/>
              <a:t>用含氯消毒液（</a:t>
            </a:r>
            <a:r>
              <a:rPr lang="en-US" altLang="zh-CN" dirty="0" smtClean="0"/>
              <a:t>84</a:t>
            </a:r>
            <a:r>
              <a:rPr lang="zh-CN" altLang="zh-CN" dirty="0" smtClean="0"/>
              <a:t>）或</a:t>
            </a:r>
            <a:r>
              <a:rPr lang="en-US" altLang="zh-CN" dirty="0" smtClean="0"/>
              <a:t>75%</a:t>
            </a:r>
            <a:r>
              <a:rPr lang="zh-CN" altLang="zh-CN" dirty="0" smtClean="0"/>
              <a:t>酒精擦拭，含氯消毒作用后</a:t>
            </a:r>
            <a:r>
              <a:rPr lang="en-US" altLang="zh-CN" dirty="0" smtClean="0"/>
              <a:t>30</a:t>
            </a:r>
            <a:r>
              <a:rPr lang="zh-CN" altLang="zh-CN" dirty="0" smtClean="0"/>
              <a:t>分钟必须用清水冲洗。</a:t>
            </a:r>
            <a:r>
              <a:rPr lang="en-US" altLang="zh-CN" dirty="0" smtClean="0"/>
              <a:t>75%</a:t>
            </a:r>
            <a:r>
              <a:rPr lang="zh-CN" altLang="en-US" dirty="0" smtClean="0"/>
              <a:t>酒精使用注意场合和方法</a:t>
            </a:r>
            <a:r>
              <a:rPr lang="zh-CN" altLang="en-US" dirty="0" smtClean="0"/>
              <a:t>。</a:t>
            </a:r>
            <a:endParaRPr lang="en-US" altLang="zh-CN" dirty="0" smtClean="0"/>
          </a:p>
          <a:p>
            <a:r>
              <a:rPr lang="zh-CN" altLang="en-US" dirty="0" smtClean="0"/>
              <a:t>加强</a:t>
            </a:r>
            <a:r>
              <a:rPr lang="zh-CN" altLang="en-US" dirty="0" smtClean="0"/>
              <a:t>健康教育和宣传，提高师生健康行为素养水平。</a:t>
            </a:r>
            <a:endParaRPr lang="en-US" altLang="zh-CN" dirty="0" smtClean="0"/>
          </a:p>
          <a:p>
            <a:pPr>
              <a:buNone/>
            </a:pPr>
            <a:r>
              <a:rPr lang="zh-CN" altLang="en-US" dirty="0" smtClean="0"/>
              <a:t>做</a:t>
            </a:r>
            <a:r>
              <a:rPr lang="zh-CN" altLang="en-US" dirty="0" smtClean="0"/>
              <a:t>好手卫生，注意咳嗽打喷嚏礼仪。</a:t>
            </a:r>
            <a:endParaRPr lang="en-US" altLang="zh-CN" dirty="0" smtClean="0"/>
          </a:p>
          <a:p>
            <a:endParaRPr lang="zh-CN" altLang="zh-CN" dirty="0" smtClean="0"/>
          </a:p>
          <a:p>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
          </p:nvPr>
        </p:nvSpPr>
        <p:spPr/>
        <p:txBody>
          <a:bodyPr/>
          <a:lstStyle/>
          <a:p>
            <a:pPr>
              <a:buNone/>
            </a:pPr>
            <a:r>
              <a:rPr lang="zh-CN" altLang="en-US" dirty="0" smtClean="0"/>
              <a:t>高校师生地域宽广，防控压力大。</a:t>
            </a:r>
            <a:endParaRPr lang="en-US" altLang="zh-CN" dirty="0" smtClean="0"/>
          </a:p>
          <a:p>
            <a:pPr>
              <a:buNone/>
            </a:pPr>
            <a:r>
              <a:rPr lang="zh-CN" altLang="en-US" dirty="0" smtClean="0"/>
              <a:t>开学</a:t>
            </a:r>
            <a:r>
              <a:rPr lang="zh-CN" altLang="en-US" dirty="0" smtClean="0"/>
              <a:t>时间还是未知数，防控措施、政策随时在</a:t>
            </a:r>
            <a:r>
              <a:rPr lang="zh-CN" altLang="en-US" dirty="0" smtClean="0"/>
              <a:t>变动。</a:t>
            </a:r>
            <a:endParaRPr lang="en-US" altLang="zh-CN" dirty="0" smtClean="0"/>
          </a:p>
          <a:p>
            <a:pPr>
              <a:buNone/>
            </a:pPr>
            <a:r>
              <a:rPr lang="zh-CN" altLang="en-US" dirty="0" smtClean="0"/>
              <a:t>大家提前做好准备，做到未雨绸缪。</a:t>
            </a:r>
            <a:endParaRPr lang="en-US" altLang="zh-CN" dirty="0" smtClean="0"/>
          </a:p>
          <a:p>
            <a:pPr>
              <a:buNone/>
            </a:pPr>
            <a:r>
              <a:rPr lang="zh-CN" altLang="en-US" dirty="0" smtClean="0"/>
              <a:t>请各学校根据疫情政策的不断调整做好准备！</a:t>
            </a:r>
            <a:endParaRPr lang="en-US" altLang="zh-CN" dirty="0" smtClean="0"/>
          </a:p>
          <a:p>
            <a:pPr>
              <a:buNone/>
            </a:pPr>
            <a:endParaRPr lang="en-US" altLang="zh-CN" dirty="0" smtClean="0"/>
          </a:p>
          <a:p>
            <a:pPr>
              <a:buNone/>
            </a:pPr>
            <a:r>
              <a:rPr lang="zh-CN" altLang="en-US" dirty="0" smtClean="0"/>
              <a:t>让我们共同努力加油，早日战胜新冠疫情！</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852936"/>
            <a:ext cx="7772400" cy="1143000"/>
          </a:xfrm>
        </p:spPr>
        <p:txBody>
          <a:bodyPr>
            <a:normAutofit/>
          </a:bodyPr>
          <a:lstStyle/>
          <a:p>
            <a:pPr algn="ctr"/>
            <a:r>
              <a:rPr lang="zh-CN" altLang="en-US" sz="6600" dirty="0" smtClean="0"/>
              <a:t>谢    谢！</a:t>
            </a:r>
            <a:endParaRPr lang="zh-CN" alt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关于新型冠状病毒感染的肺炎</a:t>
            </a:r>
            <a:endParaRPr lang="zh-CN" altLang="en-US" dirty="0"/>
          </a:p>
        </p:txBody>
      </p:sp>
      <p:sp>
        <p:nvSpPr>
          <p:cNvPr id="3" name="内容占位符 2"/>
          <p:cNvSpPr>
            <a:spLocks noGrp="1"/>
          </p:cNvSpPr>
          <p:nvPr>
            <p:ph sz="quarter" idx="1"/>
          </p:nvPr>
        </p:nvSpPr>
        <p:spPr/>
        <p:txBody>
          <a:bodyPr/>
          <a:lstStyle/>
          <a:p>
            <a:r>
              <a:rPr lang="zh-CN" altLang="en-US" dirty="0" smtClean="0"/>
              <a:t>新发传染病</a:t>
            </a:r>
            <a:r>
              <a:rPr lang="en-US" altLang="zh-CN" dirty="0" smtClean="0"/>
              <a:t>2019-nCoV</a:t>
            </a:r>
            <a:endParaRPr lang="en-US" altLang="zh-CN" dirty="0" smtClean="0"/>
          </a:p>
          <a:p>
            <a:r>
              <a:rPr lang="zh-CN" altLang="en-US" dirty="0" smtClean="0"/>
              <a:t>法定乙类传染病甲类管理</a:t>
            </a:r>
            <a:endParaRPr lang="en-US" altLang="zh-CN" dirty="0" smtClean="0"/>
          </a:p>
          <a:p>
            <a:r>
              <a:rPr lang="zh-CN" altLang="en-US" dirty="0" smtClean="0"/>
              <a:t>目前正处在</a:t>
            </a:r>
            <a:r>
              <a:rPr lang="en-US" altLang="zh-CN" dirty="0" smtClean="0">
                <a:latin typeface="宋体" panose="02010600030101010101" pitchFamily="2" charset="-122"/>
              </a:rPr>
              <a:t>Ⅰ</a:t>
            </a:r>
            <a:r>
              <a:rPr lang="zh-CN" altLang="en-US" dirty="0" smtClean="0">
                <a:latin typeface="宋体" panose="02010600030101010101" pitchFamily="2" charset="-122"/>
              </a:rPr>
              <a:t>级应急响应</a:t>
            </a:r>
            <a:endParaRPr lang="en-US" altLang="zh-CN" dirty="0" smtClean="0">
              <a:latin typeface="宋体" panose="02010600030101010101" pitchFamily="2" charset="-122"/>
            </a:endParaRPr>
          </a:p>
          <a:p>
            <a:r>
              <a:rPr lang="zh-CN" altLang="zh-CN" b="1" dirty="0" smtClean="0"/>
              <a:t>传染源</a:t>
            </a:r>
            <a:r>
              <a:rPr lang="zh-CN" altLang="en-US" b="1" dirty="0" smtClean="0"/>
              <a:t>：</a:t>
            </a:r>
            <a:r>
              <a:rPr lang="zh-CN" altLang="zh-CN" b="1" dirty="0" smtClean="0"/>
              <a:t>主要是新型冠状病毒感染的患者，</a:t>
            </a:r>
            <a:r>
              <a:rPr lang="zh-CN" altLang="zh-CN" b="1" dirty="0" smtClean="0">
                <a:solidFill>
                  <a:srgbClr val="FF0000"/>
                </a:solidFill>
              </a:rPr>
              <a:t>无症状感染者也可能成为传染源</a:t>
            </a:r>
            <a:endParaRPr lang="en-US" altLang="zh-CN" b="1" dirty="0" smtClean="0">
              <a:solidFill>
                <a:srgbClr val="FF0000"/>
              </a:solidFill>
            </a:endParaRPr>
          </a:p>
          <a:p>
            <a:r>
              <a:rPr lang="zh-CN" altLang="en-US" b="1" dirty="0" smtClean="0"/>
              <a:t>传播途径：</a:t>
            </a:r>
            <a:r>
              <a:rPr lang="zh-CN" altLang="zh-CN" b="1" dirty="0" smtClean="0"/>
              <a:t>经</a:t>
            </a:r>
            <a:r>
              <a:rPr lang="zh-CN" altLang="zh-CN" b="1" dirty="0" smtClean="0">
                <a:solidFill>
                  <a:srgbClr val="FF0000"/>
                </a:solidFill>
              </a:rPr>
              <a:t>呼吸道飞沫和密切接触</a:t>
            </a:r>
            <a:r>
              <a:rPr lang="zh-CN" altLang="zh-CN" b="1" dirty="0" smtClean="0"/>
              <a:t>传播是主要传播途径，</a:t>
            </a:r>
            <a:r>
              <a:rPr lang="zh-CN" altLang="zh-CN" b="1" dirty="0" smtClean="0"/>
              <a:t>在</a:t>
            </a:r>
            <a:r>
              <a:rPr lang="zh-CN" altLang="en-US" b="1" dirty="0" smtClean="0"/>
              <a:t>相</a:t>
            </a:r>
            <a:r>
              <a:rPr lang="zh-CN" altLang="zh-CN" b="1" dirty="0" smtClean="0"/>
              <a:t>对</a:t>
            </a:r>
            <a:r>
              <a:rPr lang="zh-CN" altLang="zh-CN" b="1" dirty="0" smtClean="0"/>
              <a:t>封闭的环境中长时间暴露于</a:t>
            </a:r>
            <a:r>
              <a:rPr lang="zh-CN" altLang="zh-CN" b="1" dirty="0" smtClean="0">
                <a:solidFill>
                  <a:srgbClr val="FF0000"/>
                </a:solidFill>
              </a:rPr>
              <a:t>高浓度气溶胶</a:t>
            </a:r>
            <a:r>
              <a:rPr lang="zh-CN" altLang="zh-CN" b="1" dirty="0" smtClean="0"/>
              <a:t>情况下存在经气溶胶传播的可能</a:t>
            </a:r>
            <a:endParaRPr lang="en-US" altLang="zh-CN" b="1" dirty="0" smtClean="0"/>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FF0000"/>
                </a:solidFill>
              </a:rPr>
              <a:t>我市疫情</a:t>
            </a:r>
            <a:r>
              <a:rPr lang="zh-CN" altLang="en-US" b="1" dirty="0" smtClean="0">
                <a:solidFill>
                  <a:srgbClr val="FF0000"/>
                </a:solidFill>
              </a:rPr>
              <a:t>特点</a:t>
            </a:r>
            <a:endParaRPr lang="zh-CN" altLang="en-US" dirty="0"/>
          </a:p>
        </p:txBody>
      </p:sp>
      <p:sp>
        <p:nvSpPr>
          <p:cNvPr id="3" name="内容占位符 2"/>
          <p:cNvSpPr>
            <a:spLocks noGrp="1"/>
          </p:cNvSpPr>
          <p:nvPr>
            <p:ph sz="quarter" idx="1"/>
          </p:nvPr>
        </p:nvSpPr>
        <p:spPr/>
        <p:txBody>
          <a:bodyPr>
            <a:normAutofit fontScale="92500"/>
          </a:bodyPr>
          <a:lstStyle/>
          <a:p>
            <a:r>
              <a:rPr lang="zh-CN" altLang="en-US" dirty="0" smtClean="0"/>
              <a:t>截至</a:t>
            </a:r>
            <a:r>
              <a:rPr lang="en-US" altLang="zh-CN" dirty="0" smtClean="0"/>
              <a:t>2</a:t>
            </a:r>
            <a:r>
              <a:rPr lang="zh-CN" altLang="en-US" dirty="0" smtClean="0"/>
              <a:t>月</a:t>
            </a:r>
            <a:r>
              <a:rPr lang="en-US" altLang="zh-CN" dirty="0" smtClean="0"/>
              <a:t>25</a:t>
            </a:r>
            <a:r>
              <a:rPr lang="zh-CN" altLang="en-US" dirty="0" smtClean="0"/>
              <a:t>日</a:t>
            </a:r>
            <a:r>
              <a:rPr lang="en-US" altLang="zh-CN" dirty="0" smtClean="0"/>
              <a:t>12</a:t>
            </a:r>
            <a:r>
              <a:rPr lang="zh-CN" altLang="en-US" dirty="0" smtClean="0"/>
              <a:t>时，我市累计确诊</a:t>
            </a:r>
            <a:r>
              <a:rPr lang="en-US" altLang="zh-CN" dirty="0" smtClean="0"/>
              <a:t>60</a:t>
            </a:r>
            <a:r>
              <a:rPr lang="zh-CN" altLang="en-US" dirty="0" smtClean="0"/>
              <a:t>例新型冠状病毒肺炎病例（男性</a:t>
            </a:r>
            <a:r>
              <a:rPr lang="en-US" altLang="zh-CN" dirty="0" smtClean="0"/>
              <a:t>27</a:t>
            </a:r>
            <a:r>
              <a:rPr lang="zh-CN" altLang="en-US" dirty="0" smtClean="0"/>
              <a:t>人、女性</a:t>
            </a:r>
            <a:r>
              <a:rPr lang="en-US" altLang="zh-CN" dirty="0" smtClean="0"/>
              <a:t>33</a:t>
            </a:r>
            <a:r>
              <a:rPr lang="zh-CN" altLang="en-US" dirty="0" smtClean="0"/>
              <a:t>人），其中治愈出院</a:t>
            </a:r>
            <a:r>
              <a:rPr lang="en-US" altLang="zh-CN" dirty="0" smtClean="0"/>
              <a:t>38</a:t>
            </a:r>
            <a:r>
              <a:rPr lang="zh-CN" altLang="en-US" dirty="0" smtClean="0"/>
              <a:t>例，死亡</a:t>
            </a:r>
            <a:r>
              <a:rPr lang="en-US" altLang="zh-CN" dirty="0" smtClean="0"/>
              <a:t>1</a:t>
            </a:r>
            <a:r>
              <a:rPr lang="zh-CN" altLang="en-US" dirty="0" smtClean="0"/>
              <a:t>例。</a:t>
            </a:r>
            <a:r>
              <a:rPr lang="zh-CN" altLang="en-US" dirty="0" smtClean="0"/>
              <a:t>按病例确诊医院所在区市分布情况：</a:t>
            </a:r>
            <a:r>
              <a:rPr lang="zh-CN" altLang="en-US" dirty="0" smtClean="0">
                <a:solidFill>
                  <a:srgbClr val="FF0000"/>
                </a:solidFill>
              </a:rPr>
              <a:t>市南区</a:t>
            </a:r>
            <a:r>
              <a:rPr lang="en-US" altLang="zh-CN" dirty="0" smtClean="0">
                <a:solidFill>
                  <a:srgbClr val="FF0000"/>
                </a:solidFill>
              </a:rPr>
              <a:t>7</a:t>
            </a:r>
            <a:r>
              <a:rPr lang="zh-CN" altLang="en-US" dirty="0" smtClean="0">
                <a:solidFill>
                  <a:srgbClr val="FF0000"/>
                </a:solidFill>
              </a:rPr>
              <a:t>例</a:t>
            </a:r>
            <a:r>
              <a:rPr lang="zh-CN" altLang="en-US" dirty="0" smtClean="0"/>
              <a:t>、</a:t>
            </a:r>
            <a:r>
              <a:rPr lang="zh-CN" altLang="en-US" dirty="0" smtClean="0">
                <a:solidFill>
                  <a:srgbClr val="FF0000"/>
                </a:solidFill>
              </a:rPr>
              <a:t>市北区</a:t>
            </a:r>
            <a:r>
              <a:rPr lang="en-US" altLang="zh-CN" dirty="0" smtClean="0">
                <a:solidFill>
                  <a:srgbClr val="FF0000"/>
                </a:solidFill>
              </a:rPr>
              <a:t>13</a:t>
            </a:r>
            <a:r>
              <a:rPr lang="zh-CN" altLang="en-US" dirty="0" smtClean="0">
                <a:solidFill>
                  <a:srgbClr val="FF0000"/>
                </a:solidFill>
              </a:rPr>
              <a:t>例</a:t>
            </a:r>
            <a:r>
              <a:rPr lang="zh-CN" altLang="en-US" dirty="0" smtClean="0"/>
              <a:t>、</a:t>
            </a:r>
            <a:r>
              <a:rPr lang="zh-CN" altLang="en-US" dirty="0" smtClean="0">
                <a:solidFill>
                  <a:srgbClr val="FF0000"/>
                </a:solidFill>
              </a:rPr>
              <a:t>李沧区</a:t>
            </a:r>
            <a:r>
              <a:rPr lang="en-US" altLang="zh-CN" dirty="0" smtClean="0">
                <a:solidFill>
                  <a:srgbClr val="FF0000"/>
                </a:solidFill>
              </a:rPr>
              <a:t>6</a:t>
            </a:r>
            <a:r>
              <a:rPr lang="zh-CN" altLang="en-US" dirty="0" smtClean="0">
                <a:solidFill>
                  <a:srgbClr val="FF0000"/>
                </a:solidFill>
              </a:rPr>
              <a:t>例</a:t>
            </a:r>
            <a:r>
              <a:rPr lang="zh-CN" altLang="en-US" dirty="0" smtClean="0"/>
              <a:t>、</a:t>
            </a:r>
            <a:r>
              <a:rPr lang="zh-CN" altLang="en-US" dirty="0" smtClean="0"/>
              <a:t>崂山区</a:t>
            </a:r>
            <a:r>
              <a:rPr lang="en-US" altLang="zh-CN" dirty="0" smtClean="0"/>
              <a:t>4</a:t>
            </a:r>
            <a:r>
              <a:rPr lang="zh-CN" altLang="en-US" dirty="0" smtClean="0"/>
              <a:t>例、</a:t>
            </a:r>
            <a:r>
              <a:rPr lang="zh-CN" altLang="en-US" dirty="0" smtClean="0"/>
              <a:t>城阳区</a:t>
            </a:r>
            <a:r>
              <a:rPr lang="en-US" altLang="zh-CN" dirty="0" smtClean="0"/>
              <a:t>2</a:t>
            </a:r>
            <a:r>
              <a:rPr lang="zh-CN" altLang="en-US" dirty="0" smtClean="0"/>
              <a:t>例、</a:t>
            </a:r>
            <a:r>
              <a:rPr lang="zh-CN" altLang="en-US" dirty="0" smtClean="0">
                <a:solidFill>
                  <a:srgbClr val="FF0000"/>
                </a:solidFill>
              </a:rPr>
              <a:t>黄岛区</a:t>
            </a:r>
            <a:r>
              <a:rPr lang="en-US" altLang="zh-CN" dirty="0" smtClean="0">
                <a:solidFill>
                  <a:srgbClr val="FF0000"/>
                </a:solidFill>
              </a:rPr>
              <a:t>13</a:t>
            </a:r>
            <a:r>
              <a:rPr lang="zh-CN" altLang="en-US" dirty="0" smtClean="0">
                <a:solidFill>
                  <a:srgbClr val="FF0000"/>
                </a:solidFill>
              </a:rPr>
              <a:t>例</a:t>
            </a:r>
            <a:r>
              <a:rPr lang="zh-CN" altLang="en-US" dirty="0" smtClean="0"/>
              <a:t>、</a:t>
            </a:r>
            <a:r>
              <a:rPr lang="zh-CN" altLang="en-US" dirty="0" smtClean="0">
                <a:solidFill>
                  <a:srgbClr val="FF0000"/>
                </a:solidFill>
              </a:rPr>
              <a:t>即墨区</a:t>
            </a:r>
            <a:r>
              <a:rPr lang="en-US" altLang="zh-CN" dirty="0" smtClean="0">
                <a:solidFill>
                  <a:srgbClr val="FF0000"/>
                </a:solidFill>
              </a:rPr>
              <a:t>8</a:t>
            </a:r>
            <a:r>
              <a:rPr lang="zh-CN" altLang="en-US" dirty="0" smtClean="0">
                <a:solidFill>
                  <a:srgbClr val="FF0000"/>
                </a:solidFill>
              </a:rPr>
              <a:t>例</a:t>
            </a:r>
            <a:r>
              <a:rPr lang="zh-CN" altLang="en-US" dirty="0" smtClean="0"/>
              <a:t>、</a:t>
            </a:r>
            <a:r>
              <a:rPr lang="zh-CN" altLang="en-US" dirty="0" smtClean="0"/>
              <a:t>胶州市</a:t>
            </a:r>
            <a:r>
              <a:rPr lang="en-US" altLang="zh-CN" dirty="0" smtClean="0"/>
              <a:t>1</a:t>
            </a:r>
            <a:r>
              <a:rPr lang="zh-CN" altLang="en-US" dirty="0" smtClean="0"/>
              <a:t>例、</a:t>
            </a:r>
            <a:r>
              <a:rPr lang="zh-CN" altLang="en-US" dirty="0" smtClean="0"/>
              <a:t>平度市</a:t>
            </a:r>
            <a:r>
              <a:rPr lang="en-US" altLang="zh-CN" dirty="0" smtClean="0"/>
              <a:t>3</a:t>
            </a:r>
            <a:r>
              <a:rPr lang="zh-CN" altLang="en-US" dirty="0" smtClean="0"/>
              <a:t>例、</a:t>
            </a:r>
            <a:r>
              <a:rPr lang="zh-CN" altLang="en-US" dirty="0" smtClean="0"/>
              <a:t>莱西市</a:t>
            </a:r>
            <a:r>
              <a:rPr lang="en-US" altLang="zh-CN" dirty="0" smtClean="0"/>
              <a:t>3</a:t>
            </a:r>
            <a:r>
              <a:rPr lang="zh-CN" altLang="en-US" dirty="0" smtClean="0"/>
              <a:t>例。</a:t>
            </a:r>
            <a:endParaRPr lang="en-US" altLang="zh-CN" dirty="0" smtClean="0"/>
          </a:p>
          <a:p>
            <a:r>
              <a:rPr lang="zh-CN" altLang="en-US" dirty="0" smtClean="0"/>
              <a:t>输入为主，聚集性</a:t>
            </a:r>
            <a:r>
              <a:rPr lang="zh-CN" altLang="en-US" dirty="0" smtClean="0"/>
              <a:t>。</a:t>
            </a:r>
            <a:endParaRPr lang="en-US" altLang="zh-CN" dirty="0" smtClean="0"/>
          </a:p>
          <a:p>
            <a:r>
              <a:rPr lang="en-US" altLang="zh-CN" dirty="0" smtClean="0"/>
              <a:t>60</a:t>
            </a:r>
            <a:r>
              <a:rPr lang="zh-CN" altLang="en-US" dirty="0" smtClean="0"/>
              <a:t>例确诊病例中，</a:t>
            </a:r>
            <a:r>
              <a:rPr lang="en-US" altLang="zh-CN" dirty="0" smtClean="0"/>
              <a:t>26</a:t>
            </a:r>
            <a:r>
              <a:rPr lang="zh-CN" altLang="en-US" dirty="0" smtClean="0"/>
              <a:t>例有外地居住或旅行史</a:t>
            </a:r>
            <a:r>
              <a:rPr lang="en-US" altLang="zh-CN" dirty="0" smtClean="0"/>
              <a:t>,</a:t>
            </a:r>
            <a:r>
              <a:rPr lang="zh-CN" altLang="en-US" dirty="0" smtClean="0"/>
              <a:t>本地密切接触者发病</a:t>
            </a:r>
            <a:r>
              <a:rPr lang="en-US" altLang="zh-CN" dirty="0" smtClean="0"/>
              <a:t>34</a:t>
            </a:r>
            <a:r>
              <a:rPr lang="zh-CN" altLang="en-US" dirty="0" smtClean="0"/>
              <a:t>例。目前</a:t>
            </a:r>
            <a:r>
              <a:rPr lang="zh-CN" altLang="en-US" dirty="0" smtClean="0"/>
              <a:t>，所有病例均为输入性病例或者与其密切接触者，均能找到比较准确清晰的传染路径。</a:t>
            </a:r>
            <a:endParaRPr lang="en-US" altLang="zh-CN" dirty="0" smtClean="0"/>
          </a:p>
          <a:p>
            <a:r>
              <a:rPr lang="zh-CN" altLang="en-US" dirty="0" smtClean="0"/>
              <a:t>目前是</a:t>
            </a:r>
            <a:r>
              <a:rPr lang="en-US" altLang="zh-CN" dirty="0" smtClean="0"/>
              <a:t>3</a:t>
            </a:r>
            <a:r>
              <a:rPr lang="zh-CN" altLang="en-US" dirty="0" smtClean="0"/>
              <a:t>天</a:t>
            </a:r>
            <a:r>
              <a:rPr lang="zh-CN" altLang="en-US" dirty="0" smtClean="0"/>
              <a:t>未新增</a:t>
            </a:r>
            <a:r>
              <a:rPr lang="zh-CN" altLang="en-US" dirty="0" smtClean="0"/>
              <a:t>病例。</a:t>
            </a:r>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1" cstate="print"/>
          <a:srcRect/>
          <a:stretch>
            <a:fillRect/>
          </a:stretch>
        </p:blipFill>
        <p:spPr bwMode="auto">
          <a:xfrm>
            <a:off x="179512" y="1052736"/>
            <a:ext cx="8834971" cy="5760640"/>
          </a:xfrm>
          <a:prstGeom prst="rect">
            <a:avLst/>
          </a:prstGeom>
          <a:noFill/>
          <a:ln w="9525">
            <a:noFill/>
            <a:miter lim="800000"/>
            <a:headEnd/>
            <a:tailEnd/>
          </a:ln>
        </p:spPr>
      </p:pic>
      <p:grpSp>
        <p:nvGrpSpPr>
          <p:cNvPr id="5" name="组合 4"/>
          <p:cNvGrpSpPr/>
          <p:nvPr/>
        </p:nvGrpSpPr>
        <p:grpSpPr>
          <a:xfrm>
            <a:off x="539552" y="1556792"/>
            <a:ext cx="1800200" cy="4392488"/>
            <a:chOff x="539552" y="1556792"/>
            <a:chExt cx="1800200" cy="4392488"/>
          </a:xfrm>
        </p:grpSpPr>
        <p:sp>
          <p:nvSpPr>
            <p:cNvPr id="6" name="矩形 5"/>
            <p:cNvSpPr/>
            <p:nvPr/>
          </p:nvSpPr>
          <p:spPr>
            <a:xfrm>
              <a:off x="539552" y="1988840"/>
              <a:ext cx="1800200" cy="39604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1043608" y="1556792"/>
              <a:ext cx="697627" cy="400110"/>
            </a:xfrm>
            <a:prstGeom prst="rect">
              <a:avLst/>
            </a:prstGeom>
            <a:noFill/>
          </p:spPr>
          <p:txBody>
            <a:bodyPr wrap="none" rtlCol="0">
              <a:spAutoFit/>
            </a:bodyPr>
            <a:lstStyle/>
            <a:p>
              <a:r>
                <a:rPr lang="zh-CN" altLang="en-US" sz="2000" dirty="0" smtClean="0"/>
                <a:t>隔离</a:t>
              </a:r>
              <a:endParaRPr lang="zh-CN" altLang="en-US" sz="2000" dirty="0"/>
            </a:p>
          </p:txBody>
        </p:sp>
      </p:grpSp>
      <p:grpSp>
        <p:nvGrpSpPr>
          <p:cNvPr id="8" name="组合 7"/>
          <p:cNvGrpSpPr/>
          <p:nvPr/>
        </p:nvGrpSpPr>
        <p:grpSpPr>
          <a:xfrm>
            <a:off x="2339752" y="1124744"/>
            <a:ext cx="646331" cy="4752528"/>
            <a:chOff x="2339752" y="764704"/>
            <a:chExt cx="646331" cy="4752528"/>
          </a:xfrm>
        </p:grpSpPr>
        <p:sp>
          <p:nvSpPr>
            <p:cNvPr id="9" name="矩形 8"/>
            <p:cNvSpPr/>
            <p:nvPr/>
          </p:nvSpPr>
          <p:spPr>
            <a:xfrm>
              <a:off x="2483768" y="1196752"/>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483768" y="2564904"/>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483768" y="4365104"/>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2339752" y="764704"/>
              <a:ext cx="646331" cy="369332"/>
            </a:xfrm>
            <a:prstGeom prst="rect">
              <a:avLst/>
            </a:prstGeom>
            <a:noFill/>
          </p:spPr>
          <p:txBody>
            <a:bodyPr wrap="none" rtlCol="0">
              <a:spAutoFit/>
            </a:bodyPr>
            <a:lstStyle/>
            <a:p>
              <a:r>
                <a:rPr lang="zh-CN" altLang="en-US" dirty="0" smtClean="0"/>
                <a:t>切断</a:t>
              </a:r>
              <a:endParaRPr lang="zh-CN" altLang="en-US" dirty="0"/>
            </a:p>
          </p:txBody>
        </p:sp>
      </p:grpSp>
      <p:grpSp>
        <p:nvGrpSpPr>
          <p:cNvPr id="13" name="组合 12"/>
          <p:cNvGrpSpPr/>
          <p:nvPr/>
        </p:nvGrpSpPr>
        <p:grpSpPr>
          <a:xfrm>
            <a:off x="5868144" y="1124744"/>
            <a:ext cx="646331" cy="4752528"/>
            <a:chOff x="2339752" y="764704"/>
            <a:chExt cx="646331" cy="4752528"/>
          </a:xfrm>
        </p:grpSpPr>
        <p:sp>
          <p:nvSpPr>
            <p:cNvPr id="14" name="矩形 13"/>
            <p:cNvSpPr/>
            <p:nvPr/>
          </p:nvSpPr>
          <p:spPr>
            <a:xfrm>
              <a:off x="2483768" y="1196752"/>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483768" y="2564904"/>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483768" y="4365104"/>
              <a:ext cx="72008" cy="115212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Box 16"/>
            <p:cNvSpPr txBox="1"/>
            <p:nvPr/>
          </p:nvSpPr>
          <p:spPr>
            <a:xfrm>
              <a:off x="2339752" y="764704"/>
              <a:ext cx="646331" cy="369332"/>
            </a:xfrm>
            <a:prstGeom prst="rect">
              <a:avLst/>
            </a:prstGeom>
            <a:noFill/>
          </p:spPr>
          <p:txBody>
            <a:bodyPr wrap="none" rtlCol="0">
              <a:spAutoFit/>
            </a:bodyPr>
            <a:lstStyle/>
            <a:p>
              <a:r>
                <a:rPr lang="zh-CN" altLang="en-US" dirty="0" smtClean="0"/>
                <a:t>切断</a:t>
              </a:r>
              <a:endParaRPr lang="zh-CN" altLang="en-US" dirty="0"/>
            </a:p>
          </p:txBody>
        </p:sp>
      </p:grpSp>
      <p:sp>
        <p:nvSpPr>
          <p:cNvPr id="18" name="TextBox 17"/>
          <p:cNvSpPr txBox="1"/>
          <p:nvPr/>
        </p:nvSpPr>
        <p:spPr>
          <a:xfrm>
            <a:off x="6732240" y="2204864"/>
            <a:ext cx="1569660" cy="369332"/>
          </a:xfrm>
          <a:prstGeom prst="rect">
            <a:avLst/>
          </a:prstGeom>
          <a:noFill/>
        </p:spPr>
        <p:txBody>
          <a:bodyPr wrap="none" rtlCol="0">
            <a:spAutoFit/>
          </a:bodyPr>
          <a:lstStyle/>
          <a:p>
            <a:r>
              <a:rPr lang="zh-CN" altLang="en-US" dirty="0" smtClean="0"/>
              <a:t>保护易感人群</a:t>
            </a:r>
            <a:endParaRPr lang="zh-CN" altLang="en-US" dirty="0"/>
          </a:p>
        </p:txBody>
      </p:sp>
      <p:sp>
        <p:nvSpPr>
          <p:cNvPr id="19" name="TextBox 18"/>
          <p:cNvSpPr txBox="1"/>
          <p:nvPr/>
        </p:nvSpPr>
        <p:spPr>
          <a:xfrm>
            <a:off x="2627784" y="188640"/>
            <a:ext cx="3877985" cy="584775"/>
          </a:xfrm>
          <a:prstGeom prst="rect">
            <a:avLst/>
          </a:prstGeom>
          <a:noFill/>
        </p:spPr>
        <p:txBody>
          <a:bodyPr wrap="none" rtlCol="0">
            <a:spAutoFit/>
          </a:bodyPr>
          <a:lstStyle/>
          <a:p>
            <a:r>
              <a:rPr lang="zh-CN" altLang="en-US" sz="3200" b="1" dirty="0" smtClean="0"/>
              <a:t>传染病防控核心内容</a:t>
            </a:r>
            <a:endParaRPr lang="zh-CN" alt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高校开学后新冠防控措施</a:t>
            </a:r>
            <a:br>
              <a:rPr lang="en-US" altLang="zh-CN" dirty="0" smtClean="0"/>
            </a:br>
            <a:r>
              <a:rPr lang="zh-CN" altLang="en-US" sz="1400" dirty="0" smtClean="0"/>
              <a:t>（山东省高校</a:t>
            </a:r>
            <a:r>
              <a:rPr lang="en-US" altLang="zh-CN" sz="1400" dirty="0" smtClean="0"/>
              <a:t>2020</a:t>
            </a:r>
            <a:r>
              <a:rPr lang="zh-CN" altLang="en-US" sz="1400" dirty="0" smtClean="0"/>
              <a:t>年春季学期疫情防控工作指导手册）</a:t>
            </a:r>
            <a:endParaRPr lang="zh-CN" altLang="en-US" sz="1400" dirty="0"/>
          </a:p>
        </p:txBody>
      </p:sp>
      <p:sp>
        <p:nvSpPr>
          <p:cNvPr id="3" name="内容占位符 2"/>
          <p:cNvSpPr>
            <a:spLocks noGrp="1"/>
          </p:cNvSpPr>
          <p:nvPr>
            <p:ph sz="quarter" idx="1"/>
          </p:nvPr>
        </p:nvSpPr>
        <p:spPr/>
        <p:txBody>
          <a:bodyPr/>
          <a:lstStyle/>
          <a:p>
            <a:r>
              <a:rPr lang="zh-CN" altLang="en-US" dirty="0" smtClean="0"/>
              <a:t>建立工作预案、台账、各类制度</a:t>
            </a:r>
            <a:endParaRPr lang="en-US" altLang="zh-CN" dirty="0" smtClean="0"/>
          </a:p>
          <a:p>
            <a:r>
              <a:rPr lang="zh-CN" altLang="en-US" dirty="0" smtClean="0"/>
              <a:t>开展教职工培训（新冠知识、洗手、消毒等等）</a:t>
            </a:r>
            <a:endParaRPr lang="en-US" altLang="zh-CN" dirty="0" smtClean="0"/>
          </a:p>
          <a:p>
            <a:r>
              <a:rPr lang="zh-CN" altLang="en-US" dirty="0" smtClean="0"/>
              <a:t>落实</a:t>
            </a:r>
            <a:r>
              <a:rPr lang="zh-CN" altLang="en-US" dirty="0" smtClean="0"/>
              <a:t>物质</a:t>
            </a:r>
            <a:r>
              <a:rPr lang="zh-CN" altLang="en-US" dirty="0" smtClean="0"/>
              <a:t>储备（口罩、测温枪等尤其是隔离区）</a:t>
            </a:r>
            <a:endParaRPr lang="en-US" altLang="zh-CN" dirty="0" smtClean="0"/>
          </a:p>
          <a:p>
            <a:r>
              <a:rPr lang="zh-CN" altLang="en-US" dirty="0" smtClean="0"/>
              <a:t>设置隔离区（隔离观察区和发热留观点）</a:t>
            </a:r>
            <a:endParaRPr lang="en-US" altLang="zh-CN" dirty="0" smtClean="0"/>
          </a:p>
          <a:p>
            <a:r>
              <a:rPr lang="zh-CN" altLang="en-US" dirty="0" smtClean="0"/>
              <a:t>消毒</a:t>
            </a:r>
            <a:endParaRPr lang="en-US" altLang="zh-CN" dirty="0" smtClean="0"/>
          </a:p>
          <a:p>
            <a:r>
              <a:rPr lang="zh-CN" altLang="en-US" dirty="0" smtClean="0"/>
              <a:t>校园</a:t>
            </a:r>
            <a:r>
              <a:rPr lang="zh-CN" altLang="en-US" dirty="0" smtClean="0"/>
              <a:t>安全管理</a:t>
            </a:r>
            <a:endParaRPr lang="en-US" altLang="zh-CN" dirty="0" smtClean="0"/>
          </a:p>
          <a:p>
            <a:r>
              <a:rPr lang="zh-CN" altLang="en-US" dirty="0" smtClean="0"/>
              <a:t>留学生（日韩）</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zh-CN" altLang="en-US" dirty="0" smtClean="0"/>
              <a:t>新冠高校防控的重中之重</a:t>
            </a:r>
            <a:endParaRPr lang="zh-CN" altLang="en-US" dirty="0"/>
          </a:p>
        </p:txBody>
      </p:sp>
      <p:sp>
        <p:nvSpPr>
          <p:cNvPr id="3" name="内容占位符 2"/>
          <p:cNvSpPr>
            <a:spLocks noGrp="1"/>
          </p:cNvSpPr>
          <p:nvPr>
            <p:ph sz="quarter" idx="1"/>
          </p:nvPr>
        </p:nvSpPr>
        <p:spPr/>
        <p:txBody>
          <a:bodyPr>
            <a:normAutofit/>
          </a:bodyPr>
          <a:lstStyle/>
          <a:p>
            <a:pPr algn="ctr">
              <a:buNone/>
            </a:pPr>
            <a:r>
              <a:rPr lang="zh-CN" altLang="en-US" sz="4000" b="1" dirty="0" smtClean="0"/>
              <a:t>防止外来输入</a:t>
            </a:r>
            <a:endParaRPr lang="en-US" altLang="zh-CN" sz="4000" b="1" dirty="0" smtClean="0"/>
          </a:p>
          <a:p>
            <a:pPr algn="ctr">
              <a:buNone/>
            </a:pPr>
            <a:endParaRPr lang="en-US" altLang="zh-CN" sz="4000" b="1" dirty="0" smtClean="0"/>
          </a:p>
          <a:p>
            <a:pPr algn="ctr">
              <a:buNone/>
            </a:pPr>
            <a:r>
              <a:rPr lang="zh-CN" altLang="en-US" sz="2400" b="1" dirty="0" smtClean="0"/>
              <a:t>高校生源复杂性</a:t>
            </a:r>
            <a:endParaRPr lang="en-US" altLang="zh-CN" sz="2400" b="1" dirty="0" smtClean="0"/>
          </a:p>
          <a:p>
            <a:pPr algn="ctr">
              <a:buNone/>
            </a:pPr>
            <a:r>
              <a:rPr lang="zh-CN" altLang="en-US" sz="2400" b="1" dirty="0" smtClean="0"/>
              <a:t>湖北</a:t>
            </a:r>
            <a:endParaRPr lang="en-US" altLang="zh-CN" sz="2400" b="1" dirty="0" smtClean="0"/>
          </a:p>
          <a:p>
            <a:pPr algn="ctr">
              <a:buNone/>
            </a:pPr>
            <a:r>
              <a:rPr lang="zh-CN" altLang="en-US" sz="2400" b="1" dirty="0" smtClean="0"/>
              <a:t>河南</a:t>
            </a:r>
            <a:endParaRPr lang="en-US" altLang="zh-CN" sz="2400" b="1" dirty="0" smtClean="0"/>
          </a:p>
          <a:p>
            <a:pPr algn="ctr">
              <a:buNone/>
            </a:pPr>
            <a:r>
              <a:rPr lang="zh-CN" altLang="en-US" sz="2400" b="1" dirty="0" smtClean="0"/>
              <a:t>广东等</a:t>
            </a:r>
            <a:endParaRPr lang="en-US" altLang="zh-CN" sz="2400" b="1" dirty="0" smtClean="0"/>
          </a:p>
          <a:p>
            <a:pPr algn="ctr">
              <a:buNone/>
            </a:pPr>
            <a:r>
              <a:rPr lang="zh-CN" altLang="en-US" sz="2400" b="1" dirty="0" smtClean="0"/>
              <a:t>日韩</a:t>
            </a:r>
            <a:endParaRPr lang="en-US" altLang="zh-CN" sz="2400" b="1" dirty="0" smtClean="0"/>
          </a:p>
          <a:p>
            <a:pPr algn="ctr">
              <a:buNone/>
            </a:pPr>
            <a:r>
              <a:rPr lang="en-US" altLang="zh-CN" sz="2400" b="1" dirty="0" smtClean="0"/>
              <a:t>……</a:t>
            </a:r>
            <a:endParaRPr lang="zh-CN" altLang="en-US"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708920"/>
            <a:ext cx="7772400" cy="1143000"/>
          </a:xfrm>
        </p:spPr>
        <p:txBody>
          <a:bodyPr>
            <a:normAutofit/>
          </a:bodyPr>
          <a:lstStyle/>
          <a:p>
            <a:pPr algn="ctr"/>
            <a:r>
              <a:rPr lang="zh-CN" altLang="en-US" sz="5400" b="1" dirty="0" smtClean="0">
                <a:latin typeface="+mj-ea"/>
              </a:rPr>
              <a:t>相关</a:t>
            </a:r>
            <a:r>
              <a:rPr lang="zh-CN" altLang="en-US" sz="5400" b="1" dirty="0" smtClean="0">
                <a:latin typeface="+mj-ea"/>
              </a:rPr>
              <a:t>问题解答</a:t>
            </a:r>
            <a:endParaRPr lang="zh-CN" altLang="en-US" sz="5400" b="1" dirty="0">
              <a:latin typeface="+mj-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关于开学后隔离观察人员的界定</a:t>
            </a:r>
            <a:endParaRPr lang="zh-CN" altLang="en-US" dirty="0"/>
          </a:p>
        </p:txBody>
      </p:sp>
      <p:sp>
        <p:nvSpPr>
          <p:cNvPr id="3" name="内容占位符 2"/>
          <p:cNvSpPr>
            <a:spLocks noGrp="1"/>
          </p:cNvSpPr>
          <p:nvPr>
            <p:ph sz="quarter" idx="1"/>
          </p:nvPr>
        </p:nvSpPr>
        <p:spPr>
          <a:xfrm>
            <a:off x="914400" y="1447800"/>
            <a:ext cx="7772400" cy="3781400"/>
          </a:xfrm>
        </p:spPr>
        <p:txBody>
          <a:bodyPr/>
          <a:lstStyle/>
          <a:p>
            <a:r>
              <a:rPr lang="zh-CN" altLang="en-US" dirty="0" smtClean="0"/>
              <a:t>开学后对来疫情防控重点地区（高风险区域）和确诊病人有过密切接触以及有相应症状的学生，采取单独隔离。（学校需要在开学前提前做好摸排）</a:t>
            </a:r>
            <a:endParaRPr lang="en-US" altLang="zh-CN" dirty="0" smtClean="0"/>
          </a:p>
          <a:p>
            <a:r>
              <a:rPr lang="zh-CN" altLang="en-US" dirty="0" smtClean="0"/>
              <a:t>其他中低风险区返回师生做好日常监测。</a:t>
            </a:r>
            <a:endParaRPr lang="en-US" altLang="zh-CN" dirty="0" smtClean="0"/>
          </a:p>
          <a:p>
            <a:r>
              <a:rPr lang="zh-CN" altLang="en-US" dirty="0" smtClean="0"/>
              <a:t>开学前根据国家政策及时调整。</a:t>
            </a:r>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出现</a:t>
            </a:r>
            <a:r>
              <a:rPr lang="zh-CN" altLang="en-US" dirty="0" smtClean="0"/>
              <a:t>疑似感染症状应急处置</a:t>
            </a:r>
            <a:endParaRPr lang="zh-CN" altLang="en-US" dirty="0"/>
          </a:p>
        </p:txBody>
      </p:sp>
      <p:sp>
        <p:nvSpPr>
          <p:cNvPr id="3" name="内容占位符 2"/>
          <p:cNvSpPr>
            <a:spLocks noGrp="1"/>
          </p:cNvSpPr>
          <p:nvPr>
            <p:ph sz="quarter" idx="1"/>
          </p:nvPr>
        </p:nvSpPr>
        <p:spPr/>
        <p:txBody>
          <a:bodyPr>
            <a:normAutofit fontScale="85000" lnSpcReduction="20000"/>
          </a:bodyPr>
          <a:lstStyle/>
          <a:p>
            <a:r>
              <a:rPr lang="zh-CN" altLang="en-US" dirty="0" smtClean="0"/>
              <a:t>教职员工</a:t>
            </a:r>
            <a:r>
              <a:rPr lang="zh-CN" altLang="en-US" dirty="0" smtClean="0"/>
              <a:t>如出现发热、干咳、乏力、鼻塞、流涕、咽痛、腹泻等症状，应当立即上报学校负责人，并及时按规定去定点医院就医。尽量避免乘坐公交、地铁等公共交通工具，前往医院路上和医院内应当全程佩戴医用外科口罩（或其他更高级别的口罩）</a:t>
            </a:r>
            <a:r>
              <a:rPr lang="zh-CN" altLang="en-US" dirty="0" smtClean="0"/>
              <a:t>。</a:t>
            </a:r>
            <a:endParaRPr lang="en-US" altLang="zh-CN" dirty="0" smtClean="0"/>
          </a:p>
          <a:p>
            <a:r>
              <a:rPr lang="zh-CN" altLang="en-US" dirty="0" smtClean="0"/>
              <a:t>如</a:t>
            </a:r>
            <a:r>
              <a:rPr lang="zh-CN" altLang="en-US" dirty="0" smtClean="0"/>
              <a:t>学生出现发热、干咳、乏力、鼻塞、流涕、咽痛、腹泻等症状，及时向学校报告并采取相应措施</a:t>
            </a:r>
            <a:r>
              <a:rPr lang="zh-CN" altLang="en-US" dirty="0" smtClean="0"/>
              <a:t>。</a:t>
            </a:r>
            <a:endParaRPr lang="en-US" altLang="zh-CN" dirty="0" smtClean="0"/>
          </a:p>
          <a:p>
            <a:r>
              <a:rPr lang="zh-CN" altLang="en-US" dirty="0" smtClean="0"/>
              <a:t>教职员工</a:t>
            </a:r>
            <a:r>
              <a:rPr lang="zh-CN" altLang="en-US" dirty="0" smtClean="0"/>
              <a:t>或学生中如出现新冠肺炎疑似病例，应当立即向辖区疾病预防控制部门报告，并配合相关部门做好密切接触者的管理</a:t>
            </a:r>
            <a:r>
              <a:rPr lang="zh-CN" altLang="en-US" dirty="0" smtClean="0"/>
              <a:t>。</a:t>
            </a:r>
            <a:endParaRPr lang="en-US" altLang="zh-CN" dirty="0" smtClean="0"/>
          </a:p>
          <a:p>
            <a:r>
              <a:rPr lang="zh-CN" altLang="en-US" dirty="0" smtClean="0"/>
              <a:t>对</a:t>
            </a:r>
            <a:r>
              <a:rPr lang="zh-CN" altLang="en-US" dirty="0" smtClean="0"/>
              <a:t>共同生活、学习的一般接触者进行风险告知，如出现发热、干咳等呼吸道症状以及腹泻、结膜充血等症状时要及时就医</a:t>
            </a:r>
            <a:r>
              <a:rPr lang="zh-CN" altLang="en-US" dirty="0" smtClean="0"/>
              <a:t>。</a:t>
            </a:r>
            <a:endParaRPr lang="en-US" altLang="zh-CN" dirty="0" smtClean="0"/>
          </a:p>
          <a:p>
            <a:r>
              <a:rPr lang="zh-CN" altLang="en-US" dirty="0" smtClean="0"/>
              <a:t>专人</a:t>
            </a:r>
            <a:r>
              <a:rPr lang="zh-CN" altLang="en-US" dirty="0" smtClean="0"/>
              <a:t>负责与接受隔离的教职员工或学生的家长进行联系，掌握其健康状况。</a:t>
            </a: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0</TotalTime>
  <Words>2320</Words>
  <Application>WPS 演示</Application>
  <PresentationFormat>全屏显示(4:3)</PresentationFormat>
  <Paragraphs>134</Paragraphs>
  <Slides>18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18</vt:i4>
      </vt:variant>
    </vt:vector>
  </HeadingPairs>
  <TitlesOfParts>
    <vt:vector size="29" baseType="lpstr">
      <vt:lpstr>Arial</vt:lpstr>
      <vt:lpstr>宋体</vt:lpstr>
      <vt:lpstr>Wingdings</vt:lpstr>
      <vt:lpstr>Wingdings 2</vt:lpstr>
      <vt:lpstr>Perpetua</vt:lpstr>
      <vt:lpstr>幼圆</vt:lpstr>
      <vt:lpstr>Franklin Gothic Book</vt:lpstr>
      <vt:lpstr>微软雅黑</vt:lpstr>
      <vt:lpstr>Arial Unicode MS</vt:lpstr>
      <vt:lpstr>Calibri</vt:lpstr>
      <vt:lpstr>Equity</vt:lpstr>
      <vt:lpstr>新冠感染的肺炎 高校复学后防控策略</vt:lpstr>
      <vt:lpstr>关于新型冠状病毒感染的肺炎</vt:lpstr>
      <vt:lpstr>我市疫情特点</vt:lpstr>
      <vt:lpstr>PowerPoint 演示文稿</vt:lpstr>
      <vt:lpstr>高校开学后新冠防控措施 （山东省高校2020年春季学期疫情防控工作指导手册）</vt:lpstr>
      <vt:lpstr>新冠高校防控的重中之重</vt:lpstr>
      <vt:lpstr>相关问题解答</vt:lpstr>
      <vt:lpstr>关于开学后隔离观察人员的界定</vt:lpstr>
      <vt:lpstr>出现疑似感染症状应急处置</vt:lpstr>
      <vt:lpstr>关于疫情结束和复学时间</vt:lpstr>
      <vt:lpstr>关于隔离点要求</vt:lpstr>
      <vt:lpstr>PowerPoint 演示文稿</vt:lpstr>
      <vt:lpstr>关于学生就餐问题</vt:lpstr>
      <vt:lpstr>关于日韩留学生返校政策</vt:lpstr>
      <vt:lpstr>高校防控核心内容</vt:lpstr>
      <vt:lpstr>PowerPoint 演示文稿</vt:lpstr>
      <vt:lpstr>PowerPoint 演示文稿</vt:lpstr>
      <vt:lpstr>谢    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新冠感染的肺炎 高校复学后防控策略</dc:title>
  <dc:creator>dell</dc:creator>
  <cp:lastModifiedBy>hp</cp:lastModifiedBy>
  <cp:revision>35</cp:revision>
  <dcterms:created xsi:type="dcterms:W3CDTF">2020-02-26T00:53:00Z</dcterms:created>
  <dcterms:modified xsi:type="dcterms:W3CDTF">2020-02-26T05:39:04Z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2052-11.1.0.9440</vt:lpwstr>
  </property>
</Properties>
</file>